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8" r:id="rId4"/>
    <p:sldId id="259" r:id="rId5"/>
    <p:sldId id="274" r:id="rId6"/>
    <p:sldId id="268" r:id="rId7"/>
    <p:sldId id="257" r:id="rId8"/>
    <p:sldId id="269" r:id="rId9"/>
    <p:sldId id="271" r:id="rId10"/>
    <p:sldId id="275" r:id="rId11"/>
    <p:sldId id="276" r:id="rId12"/>
    <p:sldId id="262" r:id="rId13"/>
    <p:sldId id="270" r:id="rId14"/>
    <p:sldId id="267" r:id="rId15"/>
    <p:sldId id="273" r:id="rId16"/>
    <p:sldId id="26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37015-B3CF-46F9-968E-632AC105748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2AC0-A18F-4BE4-9DC4-2E5FD6F9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r>
              <a:rPr lang="en-US" baseline="0" dirty="0" smtClean="0"/>
              <a:t> is the science of naming and classifying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Puma, Cougar, Mountain Lion, Panther? All common names for</a:t>
            </a:r>
            <a:r>
              <a:rPr lang="en-US" baseline="0" dirty="0" smtClean="0"/>
              <a:t> the same animal.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5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By using these we can find that relationships exist </a:t>
            </a:r>
            <a:r>
              <a:rPr lang="en-US" baseline="0" dirty="0" err="1" smtClean="0"/>
              <a:t>btwn</a:t>
            </a:r>
            <a:r>
              <a:rPr lang="en-US" baseline="0" dirty="0" smtClean="0"/>
              <a:t> organisms in the hierarchal classification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5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C0A42-9E06-4705-B0E7-053433F4A00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27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9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-2 word naming system</a:t>
            </a:r>
            <a:r>
              <a:rPr lang="en-US" baseline="0" dirty="0" smtClean="0"/>
              <a:t> developed by</a:t>
            </a:r>
            <a:r>
              <a:rPr lang="en-US" dirty="0" smtClean="0"/>
              <a:t> Carl </a:t>
            </a:r>
            <a:r>
              <a:rPr lang="en-US" dirty="0" err="1" smtClean="0"/>
              <a:t>Linnaeaus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-Each organisms is given a scientific name, written</a:t>
            </a:r>
            <a:r>
              <a:rPr lang="en-US" baseline="0" dirty="0" smtClean="0"/>
              <a:t> in Latin,</a:t>
            </a:r>
            <a:r>
              <a:rPr lang="en-US" dirty="0" smtClean="0"/>
              <a:t> based on its genus and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2AC0-A18F-4BE4-9DC4-2E5FD6F9E8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8F38-07B9-423C-9E74-59CC89BE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0A7EEB-4128-4494-8213-F9A63FEF859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AE1310-50F9-4440-9EFC-8681215805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/imgres?imgurl=http://www.amandalusianfarm.com/wfabestanding.jpg&amp;imgrefurl=http://www.amandalusianfarm.com/amfabuloso.htm&amp;h=360&amp;w=426&amp;sz=73&amp;hl=en&amp;start=12&amp;um=1&amp;tbnid=jFhz6WVvF7-MYM:&amp;tbnh=106&amp;tbnw=126&amp;prev=/images?q=black+stallion&amp;um=1&amp;hl=e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848600" cy="1927225"/>
          </a:xfrm>
        </p:spPr>
        <p:txBody>
          <a:bodyPr/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Taxonomy &amp; Classification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 algn="ctr"/>
            <a:r>
              <a:rPr lang="en-US" b="1" dirty="0" smtClean="0"/>
              <a:t>Is there a pattern to life’s diversity?</a:t>
            </a:r>
            <a:endParaRPr lang="en-US" b="1" dirty="0"/>
          </a:p>
        </p:txBody>
      </p:sp>
      <p:pic>
        <p:nvPicPr>
          <p:cNvPr id="1027" name="Picture 3" descr="C:\Users\eharvey\AppData\Local\Microsoft\Windows\Temporary Internet Files\Content.IE5\NDRSNIA3\Tree_of_Lif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99030"/>
            <a:ext cx="2438400" cy="29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70" name="Group 1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4979517"/>
              </p:ext>
            </p:extLst>
          </p:nvPr>
        </p:nvGraphicFramePr>
        <p:xfrm>
          <a:off x="838200" y="304800"/>
          <a:ext cx="7793387" cy="5257800"/>
        </p:xfrm>
        <a:graphic>
          <a:graphicData uri="http://schemas.openxmlformats.org/drawingml/2006/table">
            <a:tbl>
              <a:tblPr/>
              <a:tblGrid>
                <a:gridCol w="1595073"/>
                <a:gridCol w="1822940"/>
                <a:gridCol w="2027072"/>
                <a:gridCol w="2348302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orbel" pitchFamily="34" charset="0"/>
                        </a:rPr>
                        <a:t>Organism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orbel" pitchFamily="34" charset="0"/>
                        </a:rPr>
                        <a:t>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orbel" pitchFamily="34" charset="0"/>
                        </a:rPr>
                        <a:t>Wolf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orbel" pitchFamily="34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Kingdom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Animalia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Animalia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Animalia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Phylum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Chordata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Chordata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Arthropoda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Mammalia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Mammalia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Insecta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Carnivora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Carnivora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Diptera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Felidae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Canidae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Muscidae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Genus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Felis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Musca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F. domesticus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C. lupus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domestica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715000"/>
            <a:ext cx="8610600" cy="80021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Which 2 animals are most closely related? 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8672" y="6096000"/>
            <a:ext cx="176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 and wolf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6106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what classification level do cats and wolves diverge (become different)?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06969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Family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1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52600" y="533400"/>
          <a:ext cx="6019800" cy="3755950"/>
        </p:xfrm>
        <a:graphic>
          <a:graphicData uri="http://schemas.openxmlformats.org/drawingml/2006/table">
            <a:tbl>
              <a:tblPr/>
              <a:tblGrid>
                <a:gridCol w="1131653"/>
                <a:gridCol w="1131653"/>
                <a:gridCol w="1131653"/>
                <a:gridCol w="1275575"/>
                <a:gridCol w="1349266"/>
              </a:tblGrid>
              <a:tr h="223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ahoma"/>
                          <a:ea typeface="Calibri"/>
                          <a:cs typeface="Times New Roman"/>
                        </a:rPr>
                        <a:t>Domain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Eukarya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Eukarya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ahoma"/>
                          <a:ea typeface="Calibri"/>
                          <a:cs typeface="Times New Roman"/>
                        </a:rPr>
                        <a:t>Eukarya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Eukarya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Kingdom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Animal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Animal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Animal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Phylum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Chordata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Chordata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Arthropoda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Traecheophyta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Class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Mammalia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Reptilia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Insecta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Angiospermae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Order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Primates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Chelonia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Diptera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Fagales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Family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Hominidae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Emydidae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Culicudae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Fagaceae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ahoma"/>
                          <a:ea typeface="Calibri"/>
                          <a:cs typeface="Times New Roman"/>
                        </a:rPr>
                        <a:t>Genus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Homo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Terrapene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Theobaldia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Quercus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ahoma"/>
                          <a:ea typeface="Calibri"/>
                          <a:cs typeface="Times New Roman"/>
                        </a:rPr>
                        <a:t>Species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sapiens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ahoma"/>
                          <a:ea typeface="Calibri"/>
                          <a:cs typeface="Times New Roman"/>
                        </a:rPr>
                        <a:t>carolina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ahoma"/>
                          <a:ea typeface="Calibri"/>
                          <a:cs typeface="Times New Roman"/>
                        </a:rPr>
                        <a:t>anulata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ahoma"/>
                          <a:ea typeface="Calibri"/>
                          <a:cs typeface="Times New Roman"/>
                        </a:rPr>
                        <a:t>alba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5" descr="http://www.dorlingkindersley-uk.co.uk/static/clipart/uk/dk/exp_insect/exp_insec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3" y="1219200"/>
            <a:ext cx="923925" cy="723900"/>
          </a:xfrm>
          <a:prstGeom prst="rect">
            <a:avLst/>
          </a:prstGeom>
          <a:noFill/>
        </p:spPr>
      </p:pic>
      <p:pic>
        <p:nvPicPr>
          <p:cNvPr id="8193" name="Picture 28" descr="http://www.freepik.com/free-photo/oak-tree-clip-art_436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876300" cy="771525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3596" y="4572000"/>
            <a:ext cx="7522508" cy="35089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of the organisms is most closely related?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At what level of classification do the two organisms differentiate?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6" name="Picture 19" descr="http://www.clker.com/cliparts/c/6/c/1/11970974781139123411SteveLambert_Bennett_Williamson_Reading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810" y="990600"/>
            <a:ext cx="552450" cy="1123950"/>
          </a:xfrm>
          <a:prstGeom prst="rect">
            <a:avLst/>
          </a:prstGeom>
          <a:noFill/>
        </p:spPr>
      </p:pic>
      <p:pic>
        <p:nvPicPr>
          <p:cNvPr id="8195" name="Picture 22" descr="http://www.abcteach.com/free/o/ornate_box_turtle_b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29540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5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3 DOMAINS</a:t>
            </a:r>
            <a:endParaRPr lang="en-US" dirty="0"/>
          </a:p>
        </p:txBody>
      </p:sp>
      <p:pic>
        <p:nvPicPr>
          <p:cNvPr id="6" name="Picture 5" descr="tree_of_lif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1"/>
            <a:ext cx="738398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Archaea</a:t>
            </a:r>
            <a:r>
              <a:rPr lang="en-US" dirty="0" smtClean="0"/>
              <a:t> &amp; </a:t>
            </a:r>
            <a:r>
              <a:rPr lang="en-US" b="1" dirty="0" smtClean="0"/>
              <a:t>Bacteria</a:t>
            </a:r>
            <a:r>
              <a:rPr lang="en-US" dirty="0" smtClean="0"/>
              <a:t> – All Prokaryotic Cells</a:t>
            </a:r>
          </a:p>
          <a:p>
            <a:pPr marL="274320" lvl="1" indent="0">
              <a:buNone/>
            </a:pPr>
            <a:r>
              <a:rPr lang="en-US" dirty="0" smtClean="0"/>
              <a:t>-REVIEW! Prokaryotic cells __________ have a nucleus.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Eukaryotes</a:t>
            </a:r>
            <a:r>
              <a:rPr lang="en-US" dirty="0" smtClean="0"/>
              <a:t> – All Eukaryotic Cells</a:t>
            </a:r>
          </a:p>
          <a:p>
            <a:pPr marL="274320" lvl="1" indent="0">
              <a:buNone/>
            </a:pPr>
            <a:r>
              <a:rPr lang="en-US" dirty="0" smtClean="0"/>
              <a:t>-REVIEW! Eukaryotic cells __________ have a nucleus.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i="1" dirty="0" smtClean="0"/>
              <a:t>These 3 Domains are divided into 6 Kingdoms, each Kingdom is divided into </a:t>
            </a:r>
            <a:r>
              <a:rPr lang="en-US" i="1" dirty="0" err="1"/>
              <a:t>P</a:t>
            </a:r>
            <a:r>
              <a:rPr lang="en-US" i="1" dirty="0" err="1" smtClean="0"/>
              <a:t>hylums</a:t>
            </a:r>
            <a:r>
              <a:rPr lang="en-US" i="1" dirty="0" smtClean="0"/>
              <a:t>, and so on…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0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basic things that we start comparisons with at the level of Kingdom: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/>
              <a:t>Prokaryote or Eukaryote</a:t>
            </a:r>
            <a:endParaRPr lang="en-US" sz="3600" dirty="0"/>
          </a:p>
          <a:p>
            <a:pPr lvl="1"/>
            <a:r>
              <a:rPr lang="en-US" sz="2400" dirty="0"/>
              <a:t>Unicellular or Multicellular</a:t>
            </a:r>
            <a:endParaRPr lang="en-US" sz="3600" dirty="0"/>
          </a:p>
          <a:p>
            <a:pPr lvl="1"/>
            <a:r>
              <a:rPr lang="en-US" sz="2400" dirty="0"/>
              <a:t>Sexual or Asexual reproduction</a:t>
            </a:r>
            <a:endParaRPr lang="en-US" sz="3600" dirty="0"/>
          </a:p>
          <a:p>
            <a:pPr lvl="1"/>
            <a:r>
              <a:rPr lang="en-US" sz="2400" dirty="0"/>
              <a:t>Autotroph, Heterotroph, or </a:t>
            </a:r>
            <a:r>
              <a:rPr lang="en-US" sz="2400" dirty="0" smtClean="0"/>
              <a:t>Decomposer</a:t>
            </a:r>
            <a:endParaRPr lang="en-US" sz="3600" dirty="0"/>
          </a:p>
          <a:p>
            <a:pPr lvl="1"/>
            <a:r>
              <a:rPr lang="en-US" sz="2400" dirty="0" smtClean="0"/>
              <a:t>Motile/mobile </a:t>
            </a:r>
            <a:r>
              <a:rPr lang="en-US" sz="2400" dirty="0"/>
              <a:t>or </a:t>
            </a:r>
            <a:r>
              <a:rPr lang="en-US" sz="2400" dirty="0" smtClean="0"/>
              <a:t>immobile/</a:t>
            </a:r>
            <a:r>
              <a:rPr lang="en-US" sz="2400" dirty="0" err="1" smtClean="0"/>
              <a:t>nonmotile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2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On your “Kingdoms Hand Print” page, trace your hand!!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finger will represent one (or two) kingdoms!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4711125"/>
            <a:ext cx="41148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4000" i="1" dirty="0" err="1" smtClean="0">
                <a:solidFill>
                  <a:srgbClr val="002060"/>
                </a:solidFill>
                <a:sym typeface="Wingdings" pitchFamily="2" charset="2"/>
              </a:rPr>
              <a:t>Ursus</a:t>
            </a:r>
            <a:r>
              <a:rPr lang="en-US" sz="4000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sym typeface="Wingdings" pitchFamily="2" charset="2"/>
              </a:rPr>
              <a:t>maritimus</a:t>
            </a:r>
            <a:endParaRPr lang="en-US" sz="4000" i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12" descr="polar_narrowweb__300x387,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838" y="1600200"/>
            <a:ext cx="2229732" cy="287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45920"/>
            <a:ext cx="3135924" cy="10972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dirty="0" smtClean="0">
                <a:sym typeface="Wingdings" pitchFamily="2" charset="2"/>
              </a:rPr>
              <a:t>1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word = Genus</a:t>
            </a:r>
          </a:p>
          <a:p>
            <a:pPr algn="ctr">
              <a:buFont typeface="Wingdings"/>
              <a:buNone/>
            </a:pPr>
            <a:r>
              <a:rPr lang="en-US" dirty="0" smtClean="0">
                <a:sym typeface="Wingdings" pitchFamily="2" charset="2"/>
              </a:rPr>
              <a:t>2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word = species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08076" y="1600200"/>
            <a:ext cx="3135924" cy="10972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dirty="0" smtClean="0">
                <a:sym typeface="Wingdings" pitchFamily="2" charset="2"/>
              </a:rPr>
              <a:t>Genus is ALWAYS capitalized, species is not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6048" y="5669280"/>
            <a:ext cx="8663152" cy="80772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dirty="0" smtClean="0">
                <a:sym typeface="Wingdings" pitchFamily="2" charset="2"/>
              </a:rPr>
              <a:t>Entire name is either </a:t>
            </a:r>
            <a:r>
              <a:rPr lang="en-US" i="1" dirty="0" smtClean="0">
                <a:sym typeface="Wingdings" pitchFamily="2" charset="2"/>
              </a:rPr>
              <a:t>italicized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u="sng" dirty="0" smtClean="0">
                <a:sym typeface="Wingdings" pitchFamily="2" charset="2"/>
              </a:rPr>
              <a:t>underlined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6411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fabestand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226141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0" y="685800"/>
            <a:ext cx="6019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Which of the following is the correct scientific name of an organism?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600" dirty="0" err="1">
                <a:solidFill>
                  <a:srgbClr val="7030A0"/>
                </a:solidFill>
                <a:latin typeface="Arial" charset="0"/>
              </a:rPr>
              <a:t>equus</a:t>
            </a:r>
            <a:r>
              <a:rPr lang="en-US" sz="36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charset="0"/>
              </a:rPr>
              <a:t>caballus</a:t>
            </a:r>
            <a:endParaRPr lang="en-US" sz="3600" dirty="0">
              <a:solidFill>
                <a:srgbClr val="7030A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600" u="sng" dirty="0">
                <a:solidFill>
                  <a:srgbClr val="7030A0"/>
                </a:solidFill>
                <a:latin typeface="Arial" charset="0"/>
              </a:rPr>
              <a:t>Black</a:t>
            </a:r>
            <a:r>
              <a:rPr lang="en-US" sz="36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600" u="sng" dirty="0">
                <a:solidFill>
                  <a:srgbClr val="7030A0"/>
                </a:solidFill>
                <a:latin typeface="Arial" charset="0"/>
              </a:rPr>
              <a:t>stallion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600" i="1" dirty="0" err="1">
                <a:solidFill>
                  <a:srgbClr val="7030A0"/>
                </a:solidFill>
                <a:latin typeface="Arial" charset="0"/>
              </a:rPr>
              <a:t>Equus</a:t>
            </a:r>
            <a:r>
              <a:rPr lang="en-US" sz="3600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charset="0"/>
              </a:rPr>
              <a:t>caballus</a:t>
            </a:r>
            <a:endParaRPr lang="en-US" sz="3600" i="1" dirty="0">
              <a:solidFill>
                <a:srgbClr val="7030A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3600" dirty="0">
                <a:solidFill>
                  <a:srgbClr val="7030A0"/>
                </a:solidFill>
                <a:latin typeface="Arial" charset="0"/>
              </a:rPr>
              <a:t>horse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3600" u="sng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533400" y="4419600"/>
            <a:ext cx="5029200" cy="10668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Which organism is most similar to the </a:t>
            </a:r>
            <a:r>
              <a:rPr lang="en-US" sz="36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sandhill</a:t>
            </a:r>
            <a:r>
              <a:rPr lang="en-US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crane, </a:t>
            </a:r>
            <a:r>
              <a:rPr lang="en-US" sz="3600" u="sng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Grus</a:t>
            </a:r>
            <a:r>
              <a:rPr lang="en-US" sz="36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en-US" sz="3600" u="sng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canadensis</a:t>
            </a:r>
            <a:r>
              <a:rPr lang="en-US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/>
          </a:bodyPr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u="sng" dirty="0" err="1" smtClean="0">
                <a:solidFill>
                  <a:schemeClr val="tx1"/>
                </a:solidFill>
              </a:rPr>
              <a:t>Branta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</a:rPr>
              <a:t>canadensis</a:t>
            </a:r>
            <a:endParaRPr lang="en-US" sz="4000" u="sng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i="1" dirty="0" err="1" smtClean="0">
                <a:solidFill>
                  <a:schemeClr val="tx1"/>
                </a:solidFill>
              </a:rPr>
              <a:t>Falcipennis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</a:rPr>
              <a:t>canadensis</a:t>
            </a:r>
            <a:endParaRPr lang="en-US" sz="4000" i="1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u="sng" dirty="0" err="1" smtClean="0">
                <a:solidFill>
                  <a:schemeClr val="tx1"/>
                </a:solidFill>
              </a:rPr>
              <a:t>Grus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u="sng" dirty="0" err="1" smtClean="0">
                <a:solidFill>
                  <a:schemeClr val="tx1"/>
                </a:solidFill>
              </a:rPr>
              <a:t>americana</a:t>
            </a:r>
            <a:endParaRPr lang="en-US" sz="4000" u="sng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i="1" dirty="0" err="1" smtClean="0">
                <a:solidFill>
                  <a:schemeClr val="tx1"/>
                </a:solidFill>
              </a:rPr>
              <a:t>Recurvirostra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</a:rPr>
              <a:t>americana</a:t>
            </a:r>
            <a:endParaRPr lang="en-US" sz="4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to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Taxonomy is the system of classifying organisms.</a:t>
            </a:r>
          </a:p>
          <a:p>
            <a:pPr lvl="1"/>
            <a:r>
              <a:rPr lang="en-US" dirty="0" smtClean="0"/>
              <a:t>“Taxis” – arrangement, order</a:t>
            </a:r>
          </a:p>
          <a:p>
            <a:pPr lvl="1"/>
            <a:r>
              <a:rPr lang="en-US" dirty="0" smtClean="0"/>
              <a:t>“Nom” – law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Scientists use a standardized system to discuss organisms.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Relationships exist between organisms in the hierarchical classification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classify?</a:t>
            </a:r>
            <a:endParaRPr lang="en-US" dirty="0"/>
          </a:p>
        </p:txBody>
      </p:sp>
      <p:pic>
        <p:nvPicPr>
          <p:cNvPr id="4" name="Picture 4" descr="AN041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" y="4813300"/>
            <a:ext cx="18145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N0419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487" y="4889500"/>
            <a:ext cx="18192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N0419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2087" y="4584700"/>
            <a:ext cx="10795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0420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6087" y="4965700"/>
            <a:ext cx="1857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00200"/>
            <a:ext cx="3135924" cy="10972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To name organisms &amp; group them in a logical manner.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88676" y="1600200"/>
            <a:ext cx="3135924" cy="10972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To avoid confusion caused by regional names. </a:t>
            </a:r>
          </a:p>
        </p:txBody>
      </p:sp>
      <p:pic>
        <p:nvPicPr>
          <p:cNvPr id="10" name="Picture 5" descr="270px-Mountain_l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0785" y="625843"/>
            <a:ext cx="2778415" cy="1780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8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How are organisms classified?</a:t>
            </a:r>
            <a:endParaRPr lang="en-US" dirty="0"/>
          </a:p>
        </p:txBody>
      </p:sp>
      <p:pic>
        <p:nvPicPr>
          <p:cNvPr id="1026" name="Picture 2" descr="https://my.hrw.com/content/hmof/science/high_school_sci/tx/gr9-12/hmd_bio_9780544073890_/dlo/onlinemediagallery/course/asset/Images/bhspe-061704-0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5500"/>
            <a:ext cx="2318722" cy="15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ueteamscience.weebly.com/uploads/1/3/4/5/13458695/dichotomousk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73">
            <a:off x="335996" y="1374500"/>
            <a:ext cx="3545344" cy="35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1359" y="5120640"/>
            <a:ext cx="3135924" cy="54864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2800" dirty="0" smtClean="0"/>
              <a:t>Dichotomous Key: </a:t>
            </a:r>
          </a:p>
          <a:p>
            <a:pPr algn="ctr">
              <a:buFont typeface="Wingdings"/>
              <a:buNone/>
            </a:pPr>
            <a:r>
              <a:rPr lang="en-US" sz="2000" dirty="0" smtClean="0"/>
              <a:t>Based on VISUAL TRAITS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3999" y="2926080"/>
            <a:ext cx="3135924" cy="54864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2800" dirty="0" smtClean="0"/>
              <a:t>Phylogenetic Tree</a:t>
            </a:r>
          </a:p>
          <a:p>
            <a:pPr algn="ctr">
              <a:buFont typeface="Wingdings"/>
              <a:buNone/>
            </a:pPr>
            <a:r>
              <a:rPr lang="en-US" sz="2000" dirty="0" smtClean="0"/>
              <a:t>Based on ANCESTORS </a:t>
            </a:r>
          </a:p>
        </p:txBody>
      </p:sp>
      <p:pic>
        <p:nvPicPr>
          <p:cNvPr id="1031" name="Picture 7" descr="http://media2.s-nbcnews.com/j/msnbc/Components/Photo_StoryLevel/080305/080305-dna-hmed-3p.grid-6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05" y="3908441"/>
            <a:ext cx="2635995" cy="16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53999" y="5669280"/>
            <a:ext cx="3200400" cy="54864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n-US" sz="2800" dirty="0" smtClean="0"/>
              <a:t>  DNA Analysis:      </a:t>
            </a:r>
            <a:endParaRPr lang="en-US" sz="1800" dirty="0"/>
          </a:p>
          <a:p>
            <a:pPr algn="ctr">
              <a:buFont typeface="Wingdings"/>
              <a:buNone/>
            </a:pPr>
            <a:r>
              <a:rPr lang="en-US" sz="1800" dirty="0" smtClean="0"/>
              <a:t>Based on GENETIC CODE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384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wer dichotomous 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4469" r="72732" b="3166"/>
          <a:stretch/>
        </p:blipFill>
        <p:spPr bwMode="auto">
          <a:xfrm>
            <a:off x="5943600" y="609600"/>
            <a:ext cx="2895600" cy="59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Dichotomous Key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name</a:t>
            </a:r>
          </a:p>
          <a:p>
            <a:pPr marL="0" indent="0">
              <a:buNone/>
            </a:pPr>
            <a:r>
              <a:rPr lang="en-US" dirty="0" smtClean="0"/>
              <a:t> of the different flowers: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Linnaean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Carl </a:t>
            </a:r>
            <a:r>
              <a:rPr lang="en-US" dirty="0" err="1" smtClean="0"/>
              <a:t>Linnaeas</a:t>
            </a:r>
            <a:r>
              <a:rPr lang="en-US" dirty="0" smtClean="0"/>
              <a:t> – Father of Taxonomy</a:t>
            </a:r>
          </a:p>
          <a:p>
            <a:pPr lvl="1"/>
            <a:r>
              <a:rPr lang="en-US" dirty="0" smtClean="0"/>
              <a:t>Developed a  classification &amp; naming system</a:t>
            </a:r>
          </a:p>
          <a:p>
            <a:pPr marL="274320" lvl="1" indent="0">
              <a:buNone/>
            </a:pPr>
            <a:r>
              <a:rPr lang="en-US" dirty="0" smtClean="0"/>
              <a:t>for organisms that is still used today!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Each level is called a TAXON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The more </a:t>
            </a:r>
            <a:r>
              <a:rPr lang="en-US" dirty="0" err="1" smtClean="0"/>
              <a:t>taxons</a:t>
            </a:r>
            <a:r>
              <a:rPr lang="en-US" dirty="0" smtClean="0"/>
              <a:t> organisms share, the more closely related they are!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 descr="Carl_von_Li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29400" y="1219200"/>
            <a:ext cx="2057400" cy="247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9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1905000" cy="46482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Domain</a:t>
            </a:r>
            <a:r>
              <a:rPr lang="en-US" sz="2800" dirty="0" smtClean="0"/>
              <a:t>                  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Kingdom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Phylum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Class</a:t>
            </a:r>
            <a:endParaRPr lang="en-US" sz="900" b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Order</a:t>
            </a:r>
            <a:endParaRPr lang="en-US" sz="700" b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Family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Genus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b="1" dirty="0" smtClean="0"/>
              <a:t>Species</a:t>
            </a:r>
            <a:r>
              <a:rPr lang="en-US" b="1" dirty="0" smtClean="0"/>
              <a:t>                      </a:t>
            </a: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" y="1981200"/>
            <a:ext cx="0" cy="411480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1" y="22859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Linnaean Taxonomy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Broadest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21" y="61450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Specific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my.hrw.com/content/hmof/science/high_school_sci/tx/gr9-12/hmd_bio_9780544073890_/dlo/onlinemediagallery/course/asset/Images/bhspe-061701-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97875"/>
            <a:ext cx="5548553" cy="49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Mnemonic devices make it easy to recall the levels!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0"/>
            <a:ext cx="60198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4000" dirty="0" smtClean="0"/>
              <a:t>Domain	         </a:t>
            </a:r>
            <a:r>
              <a:rPr lang="en-US" sz="4000" dirty="0" smtClean="0">
                <a:solidFill>
                  <a:srgbClr val="7030A0"/>
                </a:solidFill>
              </a:rPr>
              <a:t>Did</a:t>
            </a:r>
          </a:p>
          <a:p>
            <a:pPr eaLnBrk="1" hangingPunct="1">
              <a:defRPr/>
            </a:pPr>
            <a:r>
              <a:rPr lang="en-US" sz="4000" dirty="0" smtClean="0"/>
              <a:t>Kingdom	</a:t>
            </a:r>
            <a:r>
              <a:rPr lang="en-US" sz="4000" dirty="0" smtClean="0">
                <a:solidFill>
                  <a:srgbClr val="7030A0"/>
                </a:solidFill>
              </a:rPr>
              <a:t>  King</a:t>
            </a:r>
          </a:p>
          <a:p>
            <a:pPr eaLnBrk="1" hangingPunct="1">
              <a:defRPr/>
            </a:pPr>
            <a:r>
              <a:rPr lang="en-US" sz="4000" dirty="0" smtClean="0"/>
              <a:t>Phylum	         </a:t>
            </a:r>
            <a:r>
              <a:rPr lang="en-US" sz="4000" dirty="0" smtClean="0">
                <a:solidFill>
                  <a:srgbClr val="7030A0"/>
                </a:solidFill>
              </a:rPr>
              <a:t>Phillip</a:t>
            </a:r>
          </a:p>
          <a:p>
            <a:pPr eaLnBrk="1" hangingPunct="1">
              <a:defRPr/>
            </a:pPr>
            <a:r>
              <a:rPr lang="en-US" sz="4000" dirty="0" smtClean="0"/>
              <a:t>Class		  </a:t>
            </a:r>
            <a:r>
              <a:rPr lang="en-US" sz="4000" dirty="0" smtClean="0">
                <a:solidFill>
                  <a:srgbClr val="7030A0"/>
                </a:solidFill>
              </a:rPr>
              <a:t>come</a:t>
            </a:r>
          </a:p>
          <a:p>
            <a:pPr eaLnBrk="1" hangingPunct="1">
              <a:defRPr/>
            </a:pPr>
            <a:r>
              <a:rPr lang="en-US" sz="4000" dirty="0" smtClean="0"/>
              <a:t>Order		  </a:t>
            </a:r>
            <a:r>
              <a:rPr lang="en-US" sz="4000" dirty="0" smtClean="0">
                <a:solidFill>
                  <a:srgbClr val="7030A0"/>
                </a:solidFill>
              </a:rPr>
              <a:t>over</a:t>
            </a:r>
          </a:p>
          <a:p>
            <a:pPr eaLnBrk="1" hangingPunct="1">
              <a:defRPr/>
            </a:pPr>
            <a:r>
              <a:rPr lang="en-US" sz="4000" dirty="0" smtClean="0"/>
              <a:t>Family		  </a:t>
            </a:r>
            <a:r>
              <a:rPr lang="en-US" sz="4000" dirty="0" smtClean="0">
                <a:solidFill>
                  <a:srgbClr val="7030A0"/>
                </a:solidFill>
              </a:rPr>
              <a:t>for</a:t>
            </a:r>
          </a:p>
          <a:p>
            <a:pPr eaLnBrk="1" hangingPunct="1">
              <a:defRPr/>
            </a:pPr>
            <a:r>
              <a:rPr lang="en-US" sz="4000" dirty="0" smtClean="0"/>
              <a:t>Genus		  </a:t>
            </a:r>
            <a:r>
              <a:rPr lang="en-US" sz="4000" dirty="0" smtClean="0">
                <a:solidFill>
                  <a:srgbClr val="7030A0"/>
                </a:solidFill>
              </a:rPr>
              <a:t>Good</a:t>
            </a:r>
          </a:p>
          <a:p>
            <a:pPr eaLnBrk="1" hangingPunct="1">
              <a:defRPr/>
            </a:pPr>
            <a:r>
              <a:rPr lang="en-US" sz="4000" dirty="0" smtClean="0"/>
              <a:t>Species 	  </a:t>
            </a:r>
            <a:r>
              <a:rPr lang="en-US" sz="4000" dirty="0" smtClean="0">
                <a:solidFill>
                  <a:srgbClr val="7030A0"/>
                </a:solidFill>
              </a:rPr>
              <a:t>Spaghetti</a:t>
            </a:r>
            <a:r>
              <a:rPr lang="en-US" sz="4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5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200275"/>
          </a:xfrm>
        </p:spPr>
        <p:txBody>
          <a:bodyPr/>
          <a:lstStyle/>
          <a:p>
            <a:pPr algn="ctr"/>
            <a:r>
              <a:rPr lang="en-US" dirty="0" smtClean="0"/>
              <a:t>LIFE CHART!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24413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502</TotalTime>
  <Words>580</Words>
  <Application>Microsoft Office PowerPoint</Application>
  <PresentationFormat>On-screen Show (4:3)</PresentationFormat>
  <Paragraphs>196</Paragraphs>
  <Slides>18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Tahoma</vt:lpstr>
      <vt:lpstr>Times New Roman</vt:lpstr>
      <vt:lpstr>Wingdings</vt:lpstr>
      <vt:lpstr>Clarity</vt:lpstr>
      <vt:lpstr>Taxonomy &amp; Classification</vt:lpstr>
      <vt:lpstr>Goals to Understand</vt:lpstr>
      <vt:lpstr>Why classify?</vt:lpstr>
      <vt:lpstr>How are organisms classified?</vt:lpstr>
      <vt:lpstr>Dichotomous Key Practice</vt:lpstr>
      <vt:lpstr>Linnaean Taxonomy</vt:lpstr>
      <vt:lpstr>Linnaean Taxonomy</vt:lpstr>
      <vt:lpstr>Mnemonic devices make it easy to recall the levels!</vt:lpstr>
      <vt:lpstr>LIFE CHART!</vt:lpstr>
      <vt:lpstr>PowerPoint Presentation</vt:lpstr>
      <vt:lpstr>PowerPoint Presentation</vt:lpstr>
      <vt:lpstr>The 3 DOMAINS</vt:lpstr>
      <vt:lpstr>The 3 DOMAINS</vt:lpstr>
      <vt:lpstr>The 6 KINGDOMS</vt:lpstr>
      <vt:lpstr>The 6 Kingdoms</vt:lpstr>
      <vt:lpstr>Binomial Nomenclature</vt:lpstr>
      <vt:lpstr>PowerPoint Presentation</vt:lpstr>
      <vt:lpstr>Which organism is most similar to the sandhill crane, Grus canadensis?</vt:lpstr>
    </vt:vector>
  </TitlesOfParts>
  <Company>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&amp; Classification</dc:title>
  <dc:creator>Windows User</dc:creator>
  <cp:lastModifiedBy>Wagoner, Emily</cp:lastModifiedBy>
  <cp:revision>26</cp:revision>
  <dcterms:created xsi:type="dcterms:W3CDTF">2015-07-28T15:59:19Z</dcterms:created>
  <dcterms:modified xsi:type="dcterms:W3CDTF">2016-09-26T15:02:16Z</dcterms:modified>
</cp:coreProperties>
</file>