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3" r:id="rId2"/>
    <p:sldId id="256" r:id="rId3"/>
    <p:sldId id="265" r:id="rId4"/>
    <p:sldId id="271" r:id="rId5"/>
    <p:sldId id="272" r:id="rId6"/>
    <p:sldId id="258" r:id="rId7"/>
    <p:sldId id="274" r:id="rId8"/>
    <p:sldId id="261" r:id="rId9"/>
    <p:sldId id="273" r:id="rId10"/>
    <p:sldId id="282" r:id="rId11"/>
    <p:sldId id="259" r:id="rId12"/>
    <p:sldId id="260" r:id="rId13"/>
    <p:sldId id="268" r:id="rId14"/>
    <p:sldId id="280" r:id="rId15"/>
    <p:sldId id="270" r:id="rId16"/>
    <p:sldId id="269" r:id="rId17"/>
    <p:sldId id="262" r:id="rId18"/>
    <p:sldId id="275" r:id="rId19"/>
    <p:sldId id="276" r:id="rId20"/>
    <p:sldId id="263" r:id="rId21"/>
    <p:sldId id="278" r:id="rId22"/>
    <p:sldId id="277" r:id="rId23"/>
    <p:sldId id="267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66" d="100"/>
          <a:sy n="66" d="100"/>
        </p:scale>
        <p:origin x="12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7FD25-BA4C-4555-84D2-031270F492FA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43AE0-F0D7-4B1F-A179-AAC49190A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8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3AE0-F0D7-4B1F-A179-AAC49190A0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1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212488-CC1C-45BC-820D-14341CD5A3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59B4B7E-22F3-4298-98DC-6BCD4443A8C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x-t0sGyjft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eo5XndJaz-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during photosynthesis?</a:t>
            </a:r>
            <a:endParaRPr lang="en-US" dirty="0"/>
          </a:p>
        </p:txBody>
      </p:sp>
      <p:pic>
        <p:nvPicPr>
          <p:cNvPr id="4" name="Picture 2" descr="C:\Users\eharvey\AppData\Local\Microsoft\Windows\Temporary Internet Files\Content.IE5\HLR540BH\Plant-003-T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8956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includes two different reactions: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1. Light-Dependent Reaction</a:t>
            </a:r>
          </a:p>
          <a:p>
            <a:pPr marL="274320" lvl="1" indent="0">
              <a:buNone/>
            </a:pPr>
            <a:r>
              <a:rPr lang="en-US" dirty="0" smtClean="0"/>
              <a:t>        </a:t>
            </a:r>
            <a:r>
              <a:rPr lang="en-US" i="1" dirty="0" smtClean="0"/>
              <a:t>“Light Reaction”</a:t>
            </a:r>
            <a:endParaRPr lang="en-US" i="1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2. Light-Independent Reaction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i="1" dirty="0" smtClean="0"/>
              <a:t>“Dark Reaction”</a:t>
            </a:r>
            <a:endParaRPr lang="en-US" i="1" dirty="0"/>
          </a:p>
        </p:txBody>
      </p:sp>
      <p:pic>
        <p:nvPicPr>
          <p:cNvPr id="3074" name="Picture 2" descr="Image result for day and nigh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39787"/>
            <a:ext cx="4295775" cy="231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Light-Dependent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</a:t>
            </a:r>
            <a:r>
              <a:rPr lang="en-US" dirty="0" smtClean="0"/>
              <a:t>SUNLIGHT, occurs during the daytime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Energy is absorbed from </a:t>
            </a:r>
            <a:r>
              <a:rPr lang="en-US" b="1" dirty="0" smtClean="0"/>
              <a:t>sunlight</a:t>
            </a:r>
            <a:r>
              <a:rPr lang="en-US" dirty="0" smtClean="0"/>
              <a:t> and transferred to </a:t>
            </a:r>
            <a:r>
              <a:rPr lang="en-US" b="1" dirty="0" smtClean="0"/>
              <a:t>ATP</a:t>
            </a:r>
            <a:r>
              <a:rPr lang="en-US" dirty="0" smtClean="0"/>
              <a:t>, </a:t>
            </a:r>
            <a:r>
              <a:rPr lang="en-US" b="1" dirty="0" smtClean="0"/>
              <a:t>water</a:t>
            </a:r>
            <a:r>
              <a:rPr lang="en-US" dirty="0" smtClean="0"/>
              <a:t> is broken down to release </a:t>
            </a:r>
            <a:r>
              <a:rPr lang="en-US" b="1" dirty="0" smtClean="0"/>
              <a:t>oxygen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Occurs in the  thylakoid membrane in the chloroplast.</a:t>
            </a:r>
          </a:p>
        </p:txBody>
      </p:sp>
      <p:pic>
        <p:nvPicPr>
          <p:cNvPr id="5" name="Picture 4" descr="http://mriclassroom.weebly.com/uploads/4/2/8/6/4286284/5334361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34" y="4038600"/>
            <a:ext cx="3505332" cy="26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Light-Independent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can be called the “Dark Reaction” or “Calvin Cycle”</a:t>
            </a:r>
          </a:p>
          <a:p>
            <a:r>
              <a:rPr lang="en-US" dirty="0" smtClean="0"/>
              <a:t>ATP is used to build </a:t>
            </a:r>
            <a:r>
              <a:rPr lang="en-US" b="1" dirty="0" smtClean="0"/>
              <a:t>glucose</a:t>
            </a:r>
            <a:r>
              <a:rPr lang="en-US" dirty="0" smtClean="0"/>
              <a:t> from carbon dioxide.</a:t>
            </a:r>
          </a:p>
          <a:p>
            <a:r>
              <a:rPr lang="en-US" dirty="0" smtClean="0"/>
              <a:t>Does NOT depend on sunlight, so can happen at night </a:t>
            </a:r>
            <a:r>
              <a:rPr lang="en-US" i="1" dirty="0" smtClean="0"/>
              <a:t>(this cycle is actually always happening in a plant!!) </a:t>
            </a:r>
            <a:endParaRPr lang="en-US" i="1" dirty="0"/>
          </a:p>
        </p:txBody>
      </p:sp>
      <p:pic>
        <p:nvPicPr>
          <p:cNvPr id="1028" name="Picture 4" descr="http://mriclassroom.weebly.com/uploads/4/2/8/6/4286284/5334361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4572132" cy="33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photosynthesis is affected by changes in the environment:</a:t>
            </a:r>
          </a:p>
          <a:p>
            <a:pPr lvl="1"/>
            <a:r>
              <a:rPr lang="en-US" dirty="0" smtClean="0"/>
              <a:t>Light intensity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Carbon Dioxide concentration</a:t>
            </a:r>
          </a:p>
          <a:p>
            <a:pPr lvl="1"/>
            <a:r>
              <a:rPr lang="en-US" b="1" dirty="0" smtClean="0"/>
              <a:t>Number of Stomata</a:t>
            </a:r>
          </a:p>
          <a:p>
            <a:pPr lvl="1"/>
            <a:endParaRPr lang="en-US" dirty="0"/>
          </a:p>
        </p:txBody>
      </p:sp>
      <p:pic>
        <p:nvPicPr>
          <p:cNvPr id="7170" name="Picture 2" descr="http://www.bbc.co.uk/staticarchive/32b3b8ad49fe959ff58ac5611559c0c4480cc33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667000" cy="24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bc.co.uk/staticarchive/afa3f2b16b4d58d077943c96929c9a4020fea83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2133600"/>
            <a:ext cx="2895600" cy="26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www.youtube.com/watch?v=x-t0sGyjfto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mage result for photosyn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943600" cy="45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Photosynthesis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Light energy is converted to __________.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6CO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smtClean="0"/>
              <a:t>6____ </a:t>
            </a:r>
            <a:r>
              <a:rPr lang="en-US" dirty="0"/>
              <a:t>+ light energy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___O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 </a:t>
            </a:r>
            <a:r>
              <a:rPr lang="en-US" dirty="0">
                <a:sym typeface="Wingdings" panose="05000000000000000000" pitchFamily="2" charset="2"/>
              </a:rPr>
              <a:t>+  </a:t>
            </a:r>
            <a:r>
              <a:rPr lang="en-US" dirty="0" smtClean="0">
                <a:sym typeface="Wingdings" panose="05000000000000000000" pitchFamily="2" charset="2"/>
              </a:rPr>
              <a:t>_________</a:t>
            </a:r>
            <a:endParaRPr lang="en-US" baseline="-25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Occurs in the ______________ of a plant cell.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Light energy is absorbed by _________ in the ______________membrane of the chloroplast.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Includes both light &amp; _____ reactions.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__________ are responsible for gas exchange.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rate of photosynthesis is related to the ______ of stomata.</a:t>
            </a:r>
          </a:p>
          <a:p>
            <a:endParaRPr lang="en-US" dirty="0"/>
          </a:p>
        </p:txBody>
      </p:sp>
      <p:pic>
        <p:nvPicPr>
          <p:cNvPr id="4" name="Picture 10" descr="http://www.blurtit.com/var/question/q/q3/q38/q384/q3844/q3844883_1399007_201_plant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0932">
            <a:off x="6992805" y="549011"/>
            <a:ext cx="196596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0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Photosynthesis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Light energy is converted to </a:t>
            </a:r>
            <a:r>
              <a:rPr lang="en-US" b="1" dirty="0" smtClean="0"/>
              <a:t>glucose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6CO</a:t>
            </a:r>
            <a:r>
              <a:rPr lang="en-US" baseline="-25000" dirty="0"/>
              <a:t>2</a:t>
            </a:r>
            <a:r>
              <a:rPr lang="en-US" dirty="0"/>
              <a:t> + 6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dirty="0"/>
              <a:t> + light energy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 +  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6</a:t>
            </a:r>
            <a:r>
              <a:rPr lang="en-US" b="1" dirty="0" smtClean="0">
                <a:sym typeface="Wingdings" panose="05000000000000000000" pitchFamily="2" charset="2"/>
              </a:rPr>
              <a:t>H</a:t>
            </a:r>
            <a:r>
              <a:rPr lang="en-US" b="1" baseline="-25000" dirty="0" smtClean="0">
                <a:sym typeface="Wingdings" panose="05000000000000000000" pitchFamily="2" charset="2"/>
              </a:rPr>
              <a:t>12</a:t>
            </a:r>
            <a:r>
              <a:rPr lang="en-US" b="1" dirty="0" smtClean="0">
                <a:sym typeface="Wingdings" panose="05000000000000000000" pitchFamily="2" charset="2"/>
              </a:rPr>
              <a:t>O</a:t>
            </a:r>
            <a:r>
              <a:rPr lang="en-US" b="1" baseline="-25000" dirty="0" smtClean="0">
                <a:sym typeface="Wingdings" panose="05000000000000000000" pitchFamily="2" charset="2"/>
              </a:rPr>
              <a:t>6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Occurs in the </a:t>
            </a:r>
            <a:r>
              <a:rPr lang="en-US" b="1" dirty="0" smtClean="0"/>
              <a:t>chloroplast</a:t>
            </a:r>
            <a:r>
              <a:rPr lang="en-US" dirty="0" smtClean="0"/>
              <a:t> of a plant cell.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Light energy is absorbed by </a:t>
            </a:r>
            <a:r>
              <a:rPr lang="en-US" b="1" dirty="0" smtClean="0"/>
              <a:t>chlorophyll</a:t>
            </a:r>
            <a:r>
              <a:rPr lang="en-US" dirty="0" smtClean="0"/>
              <a:t> in the </a:t>
            </a:r>
            <a:r>
              <a:rPr lang="en-US" b="1" dirty="0" smtClean="0"/>
              <a:t>thylakoid</a:t>
            </a:r>
            <a:r>
              <a:rPr lang="en-US" dirty="0" smtClean="0"/>
              <a:t> membrane of the chloroplast.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Includes both light &amp; </a:t>
            </a:r>
            <a:r>
              <a:rPr lang="en-US" b="1" dirty="0" smtClean="0"/>
              <a:t>dark</a:t>
            </a:r>
            <a:r>
              <a:rPr lang="en-US" dirty="0" smtClean="0"/>
              <a:t> reactions.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stomata</a:t>
            </a:r>
            <a:r>
              <a:rPr lang="en-US" dirty="0" smtClean="0"/>
              <a:t> are responsible for gas exchange.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rate of photosynthesis is related to the </a:t>
            </a:r>
            <a:r>
              <a:rPr lang="en-US" b="1" dirty="0" smtClean="0"/>
              <a:t>number</a:t>
            </a:r>
            <a:r>
              <a:rPr lang="en-US" dirty="0" smtClean="0"/>
              <a:t> of stomata.</a:t>
            </a:r>
          </a:p>
          <a:p>
            <a:endParaRPr lang="en-US" dirty="0"/>
          </a:p>
        </p:txBody>
      </p:sp>
      <p:pic>
        <p:nvPicPr>
          <p:cNvPr id="4" name="Picture 10" descr="http://www.blurtit.com/var/question/q/q3/q38/q384/q3844/q3844883_1399007_201_plant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0932">
            <a:off x="7038423" y="625211"/>
            <a:ext cx="196596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0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by which chemical energy (</a:t>
            </a:r>
            <a:r>
              <a:rPr lang="en-US" b="1" dirty="0" smtClean="0"/>
              <a:t>glucose</a:t>
            </a:r>
            <a:r>
              <a:rPr lang="en-US" dirty="0" smtClean="0"/>
              <a:t>) is broken down to usable energy by the cell (</a:t>
            </a:r>
            <a:r>
              <a:rPr lang="en-US" b="1" dirty="0" smtClean="0"/>
              <a:t>ATP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Occurs in the </a:t>
            </a:r>
            <a:r>
              <a:rPr lang="en-US" b="1" dirty="0" smtClean="0"/>
              <a:t>mitochondria</a:t>
            </a:r>
            <a:r>
              <a:rPr lang="en-US" dirty="0" smtClean="0"/>
              <a:t> of animal and plant cells.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C:\Users\eharvey\AppData\Local\Microsoft\Windows\Temporary Internet Files\Content.IE5\XJ9I50AH\mitochondria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52125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ellular respi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7" y="3640661"/>
            <a:ext cx="3679825" cy="283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Chemical Equation: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6O</a:t>
            </a:r>
            <a:r>
              <a:rPr lang="en-US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+  C</a:t>
            </a:r>
            <a:r>
              <a:rPr lang="en-US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12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 6CO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+ </a:t>
            </a:r>
            <a:r>
              <a:rPr lang="en-US" b="1" dirty="0" smtClean="0">
                <a:solidFill>
                  <a:srgbClr val="FF0000"/>
                </a:solidFill>
              </a:rPr>
              <a:t> 6H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O  +  36-38ATP</a:t>
            </a:r>
            <a:endParaRPr lang="en-US" b="1" baseline="-25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0766" y="4724400"/>
            <a:ext cx="788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ym typeface="Wingdings" panose="05000000000000000000" pitchFamily="2" charset="2"/>
              </a:rPr>
              <a:t>Non-scientifically: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6 oxygen molecules and sugar (glucose) together PRODUCE 6 carbon dioxide molecules, 6 water molecules and energy.</a:t>
            </a:r>
            <a:endParaRPr lang="en-US" dirty="0" smtClean="0"/>
          </a:p>
        </p:txBody>
      </p:sp>
      <p:pic>
        <p:nvPicPr>
          <p:cNvPr id="3075" name="Picture 3" descr="C:\Users\eharvey\AppData\Local\Microsoft\Windows\Temporary Internet Files\Content.IE5\XJ9I50AH\mitochondria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52125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/>
          <p:cNvSpPr/>
          <p:nvPr/>
        </p:nvSpPr>
        <p:spPr>
          <a:xfrm rot="16200000" flipV="1">
            <a:off x="2171700" y="2095500"/>
            <a:ext cx="457200" cy="2057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 flipV="1">
            <a:off x="5753100" y="1371600"/>
            <a:ext cx="457200" cy="3581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3403734"/>
            <a:ext cx="2029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Reactants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652" y="3352800"/>
            <a:ext cx="1802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7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respiration occurs in the mitochondria.</a:t>
            </a:r>
          </a:p>
          <a:p>
            <a:r>
              <a:rPr lang="en-US" dirty="0" smtClean="0"/>
              <a:t>Label the mitochondria diagram below in your packet: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3500" y="2819400"/>
            <a:ext cx="6477000" cy="3886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922050">
            <a:off x="968066" y="5473775"/>
            <a:ext cx="2286000" cy="1115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922050">
            <a:off x="1864112" y="5838062"/>
            <a:ext cx="2286000" cy="5749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Unit 8: Energy conversion in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pPr algn="ctr"/>
            <a:r>
              <a:rPr lang="en-US" dirty="0" smtClean="0"/>
              <a:t>Are organisms dependent on the sun?</a:t>
            </a:r>
            <a:endParaRPr lang="en-US" dirty="0"/>
          </a:p>
        </p:txBody>
      </p:sp>
      <p:pic>
        <p:nvPicPr>
          <p:cNvPr id="2050" name="Picture 2" descr="C:\Users\eharvey\AppData\Local\Microsoft\Windows\Temporary Internet Files\Content.IE5\HLR540BH\Plant-003-T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95273"/>
            <a:ext cx="1463040" cy="19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harvey\AppData\Local\Microsoft\Windows\Temporary Internet Files\Content.IE5\7JZRLPA6\Cartoon-elephant-9103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1137487" cy="10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Breathe, or Not to Breathe?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Aerobic Cellular Respiration</a:t>
            </a:r>
          </a:p>
          <a:p>
            <a:pPr lvl="1"/>
            <a:r>
              <a:rPr lang="en-US" dirty="0" smtClean="0"/>
              <a:t>Occurs in the </a:t>
            </a:r>
            <a:r>
              <a:rPr lang="en-US" b="1" dirty="0" smtClean="0"/>
              <a:t>presence</a:t>
            </a:r>
            <a:r>
              <a:rPr lang="en-US" dirty="0" smtClean="0"/>
              <a:t> of oxygen </a:t>
            </a:r>
          </a:p>
          <a:p>
            <a:pPr lvl="1"/>
            <a:r>
              <a:rPr lang="en-US" dirty="0" smtClean="0"/>
              <a:t>Produces a LOT of ATP (36-38)</a:t>
            </a:r>
          </a:p>
          <a:p>
            <a:pPr lvl="1"/>
            <a:endParaRPr lang="en-US" dirty="0"/>
          </a:p>
          <a:p>
            <a:r>
              <a:rPr lang="en-US" dirty="0" smtClean="0"/>
              <a:t>Anaerobic Cellular Respiration</a:t>
            </a:r>
          </a:p>
          <a:p>
            <a:pPr lvl="1"/>
            <a:r>
              <a:rPr lang="en-US" dirty="0" smtClean="0"/>
              <a:t>Occurs in the </a:t>
            </a:r>
            <a:r>
              <a:rPr lang="en-US" b="1" dirty="0" smtClean="0"/>
              <a:t>absence</a:t>
            </a:r>
            <a:r>
              <a:rPr lang="en-US" dirty="0" smtClean="0"/>
              <a:t> of oxygen</a:t>
            </a:r>
          </a:p>
          <a:p>
            <a:pPr lvl="1"/>
            <a:r>
              <a:rPr lang="en-US" dirty="0" smtClean="0"/>
              <a:t>Produces VERY LITTLE ATP (~2)</a:t>
            </a:r>
          </a:p>
          <a:p>
            <a:pPr lvl="1"/>
            <a:r>
              <a:rPr lang="en-US" dirty="0" smtClean="0"/>
              <a:t>Two Types:</a:t>
            </a:r>
          </a:p>
          <a:p>
            <a:pPr lvl="2"/>
            <a:r>
              <a:rPr lang="en-US" dirty="0" smtClean="0"/>
              <a:t>Lactic Acid Fermentation: Occurs in muscle cells</a:t>
            </a:r>
          </a:p>
          <a:p>
            <a:pPr lvl="2"/>
            <a:r>
              <a:rPr lang="en-US" dirty="0" smtClean="0"/>
              <a:t>Alcoholic Fermentation: Occurs in yeast</a:t>
            </a:r>
            <a:endParaRPr lang="en-US" dirty="0"/>
          </a:p>
        </p:txBody>
      </p:sp>
      <p:pic>
        <p:nvPicPr>
          <p:cNvPr id="4098" name="Picture 2" descr="C:\Users\eharvey\AppData\Local\Microsoft\Windows\Temporary Internet Files\Content.IE5\7JZRLPA6\1226269988T4Mc8j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11765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harvey\AppData\Local\Microsoft\Windows\Temporary Internet Files\Content.IE5\VF1710XX\Body_builder_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59" y="3429000"/>
            <a:ext cx="178008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ichef.bbci.co.uk/news/660/media/images/68645000/jpg/_68645504_b2501095-yeast_cells,_sem-sp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20078"/>
            <a:ext cx="2072872" cy="11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 is converted to usable energy called ATP.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___O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 +  C</a:t>
            </a:r>
            <a:r>
              <a:rPr lang="en-US" baseline="-25000" dirty="0" smtClean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baseline="-25000" dirty="0" smtClean="0">
                <a:sym typeface="Wingdings" panose="05000000000000000000" pitchFamily="2" charset="2"/>
              </a:rPr>
              <a:t>12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baseline="-25000" dirty="0" smtClean="0">
                <a:sym typeface="Wingdings" panose="05000000000000000000" pitchFamily="2" charset="2"/>
              </a:rPr>
              <a:t>6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6____ +  6____  +  36-38ATP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Occurs in the ________ of plants &amp; animals.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______ respiration uses oxygen to produce a ___ of ATP.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Anaerobic respiration occurs without _________ and produces a small amount of ATP.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Glucose</a:t>
            </a:r>
            <a:r>
              <a:rPr lang="en-US" dirty="0" smtClean="0"/>
              <a:t> is converted to usable energy called ATP.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 +  C</a:t>
            </a:r>
            <a:r>
              <a:rPr lang="en-US" baseline="-25000" dirty="0" smtClean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baseline="-25000" dirty="0" smtClean="0">
                <a:sym typeface="Wingdings" panose="05000000000000000000" pitchFamily="2" charset="2"/>
              </a:rPr>
              <a:t>12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baseline="-25000" dirty="0" smtClean="0">
                <a:sym typeface="Wingdings" panose="05000000000000000000" pitchFamily="2" charset="2"/>
              </a:rPr>
              <a:t>6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6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dirty="0" smtClean="0"/>
              <a:t> +  6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dirty="0" smtClean="0"/>
              <a:t>  +  36-38ATP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Occurs in the </a:t>
            </a:r>
            <a:r>
              <a:rPr lang="en-US" b="1" dirty="0" smtClean="0"/>
              <a:t>mitochondria</a:t>
            </a:r>
            <a:r>
              <a:rPr lang="en-US" dirty="0" smtClean="0"/>
              <a:t> of plants &amp; animals.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Aerobic</a:t>
            </a:r>
            <a:r>
              <a:rPr lang="en-US" dirty="0" smtClean="0"/>
              <a:t> respiration uses oxygen to produce a </a:t>
            </a:r>
            <a:r>
              <a:rPr lang="en-US" b="1" dirty="0" smtClean="0"/>
              <a:t>lot</a:t>
            </a:r>
            <a:r>
              <a:rPr lang="en-US" dirty="0" smtClean="0"/>
              <a:t> of ATP.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Anaerobic respiration occurs without </a:t>
            </a:r>
            <a:r>
              <a:rPr lang="en-US" b="1" dirty="0" smtClean="0"/>
              <a:t>oxygen</a:t>
            </a:r>
            <a:r>
              <a:rPr lang="en-US" dirty="0" smtClean="0"/>
              <a:t> and produces a small amount of ATP.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Perfect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txBody>
          <a:bodyPr/>
          <a:lstStyle/>
          <a:p>
            <a:r>
              <a:rPr lang="en-US" dirty="0" smtClean="0"/>
              <a:t>Photosynthesis &amp; Cellular Respiration are </a:t>
            </a:r>
            <a:r>
              <a:rPr lang="en-US" b="1" dirty="0" smtClean="0"/>
              <a:t>inverses</a:t>
            </a:r>
            <a:r>
              <a:rPr lang="en-US" dirty="0" smtClean="0"/>
              <a:t> of each other!</a:t>
            </a:r>
          </a:p>
          <a:p>
            <a:endParaRPr lang="en-US" dirty="0"/>
          </a:p>
          <a:p>
            <a:r>
              <a:rPr lang="en-US" dirty="0" smtClean="0"/>
              <a:t>The products of Photosynthesis are the reactants of Cell Respiration</a:t>
            </a:r>
          </a:p>
          <a:p>
            <a:endParaRPr lang="en-US" dirty="0"/>
          </a:p>
          <a:p>
            <a:r>
              <a:rPr lang="en-US" dirty="0" smtClean="0"/>
              <a:t>The reactants of Photosynthesis are the products of Cell Respiration</a:t>
            </a:r>
            <a:endParaRPr lang="en-US" dirty="0"/>
          </a:p>
        </p:txBody>
      </p:sp>
      <p:pic>
        <p:nvPicPr>
          <p:cNvPr id="6146" name="Picture 2" descr="http://www.exploringnature.org/graphics/biology/cellular_respiration_model_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2582" r="10351"/>
          <a:stretch/>
        </p:blipFill>
        <p:spPr bwMode="auto">
          <a:xfrm>
            <a:off x="4953000" y="521520"/>
            <a:ext cx="4114800" cy="63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Perfect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6CO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+ 6H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O + </a:t>
            </a:r>
            <a:r>
              <a:rPr lang="en-US" b="1" dirty="0" smtClean="0">
                <a:solidFill>
                  <a:srgbClr val="00B050"/>
                </a:solidFill>
              </a:rPr>
              <a:t>radiant </a:t>
            </a:r>
            <a:r>
              <a:rPr lang="en-US" b="1" dirty="0">
                <a:solidFill>
                  <a:srgbClr val="00B050"/>
                </a:solidFill>
              </a:rPr>
              <a:t>energy 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 6O</a:t>
            </a:r>
            <a:r>
              <a:rPr lang="en-US" b="1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  + 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6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H</a:t>
            </a:r>
            <a:r>
              <a:rPr lang="en-US" b="1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12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O</a:t>
            </a:r>
            <a:r>
              <a:rPr lang="en-US" b="1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6</a:t>
            </a:r>
          </a:p>
          <a:p>
            <a:pPr marL="0" indent="0" algn="ctr">
              <a:buNone/>
            </a:pPr>
            <a:endParaRPr lang="en-US" b="1" baseline="-250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b="1" baseline="-25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b="1" baseline="-250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b="1" baseline="-25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6O</a:t>
            </a:r>
            <a:r>
              <a:rPr lang="en-US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 +  C</a:t>
            </a:r>
            <a:r>
              <a:rPr lang="en-US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12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</a:rPr>
              <a:t> 6CO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+  6H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  +  </a:t>
            </a:r>
            <a:r>
              <a:rPr lang="en-US" b="1" dirty="0" smtClean="0">
                <a:solidFill>
                  <a:srgbClr val="FF0000"/>
                </a:solidFill>
              </a:rPr>
              <a:t>36-38ATP</a:t>
            </a:r>
          </a:p>
          <a:p>
            <a:pPr marL="0" indent="0" algn="ctr">
              <a:buNone/>
            </a:pPr>
            <a:endParaRPr lang="en-US" b="1" baseline="-25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baseline="-25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baseline="-250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These inverse equations represent the cycling of matter and energy in an ecosystem.</a:t>
            </a:r>
            <a:endParaRPr lang="en-US" baseline="-25000" dirty="0">
              <a:sym typeface="Wingdings" panose="05000000000000000000" pitchFamily="2" charset="2"/>
            </a:endParaRPr>
          </a:p>
          <a:p>
            <a:endParaRPr lang="en-US" b="1" baseline="-25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33700" y="2107531"/>
            <a:ext cx="3276600" cy="1143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971800" y="2157663"/>
            <a:ext cx="3276600" cy="10427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292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&amp;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www.youtube.com/watch?v=eo5XndJaz-Y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Image result for photosynthesis and cellular respi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19" y="2666999"/>
            <a:ext cx="525876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stored in the chemical bonds of </a:t>
            </a:r>
            <a:r>
              <a:rPr lang="en-US" b="1" dirty="0" smtClean="0"/>
              <a:t>ATP</a:t>
            </a:r>
            <a:r>
              <a:rPr lang="en-US" dirty="0" smtClean="0"/>
              <a:t> and used by the cell to do work.</a:t>
            </a:r>
          </a:p>
          <a:p>
            <a:r>
              <a:rPr lang="en-US" i="1" dirty="0" smtClean="0"/>
              <a:t>ATP = Adenosine Triphosphate</a:t>
            </a:r>
          </a:p>
          <a:p>
            <a:r>
              <a:rPr lang="en-US" dirty="0" smtClean="0"/>
              <a:t>Removing a phosphate group </a:t>
            </a:r>
            <a:r>
              <a:rPr lang="en-US" b="1" dirty="0" smtClean="0"/>
              <a:t>RELEASES</a:t>
            </a:r>
            <a:r>
              <a:rPr lang="en-US" dirty="0" smtClean="0"/>
              <a:t> energy</a:t>
            </a:r>
            <a:endParaRPr lang="en-US" dirty="0"/>
          </a:p>
        </p:txBody>
      </p:sp>
      <p:pic>
        <p:nvPicPr>
          <p:cNvPr id="4" name="Picture 6" descr="at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285" y="3429000"/>
            <a:ext cx="571142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89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 plant NEED to survive?</a:t>
            </a:r>
            <a:endParaRPr lang="en-US" dirty="0"/>
          </a:p>
        </p:txBody>
      </p:sp>
      <p:pic>
        <p:nvPicPr>
          <p:cNvPr id="5" name="Picture 8" descr="http://www.clipartpal.com/_thumbs/pd/weather/hazy_s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1447800" cy="1390202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703679">
            <a:off x="2509583" y="2973297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http://t1.gstatic.com/images?q=tbn:ANd9GcThsl7GzNEPk7YeZNS2K-A1diQBBfDoykEIcls3DZ5NlYsuc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075" y="5361676"/>
            <a:ext cx="522829" cy="771526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 rot="21114197">
            <a:off x="2159359" y="4214364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703679">
            <a:off x="2326487" y="5792696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03" y="3952634"/>
            <a:ext cx="1451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Image result for plant with root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15" y="2261648"/>
            <a:ext cx="3075214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 plant MAKE?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938365">
            <a:off x="6320732" y="2970032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http://animations.fg-a.com/glucose1_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928" y="3780106"/>
            <a:ext cx="1524000" cy="1191491"/>
          </a:xfrm>
          <a:prstGeom prst="rect">
            <a:avLst/>
          </a:prstGeom>
          <a:noFill/>
        </p:spPr>
      </p:pic>
      <p:pic>
        <p:nvPicPr>
          <p:cNvPr id="8" name="Picture 8" descr="http://www.clipartpal.com/_thumbs/pd/weather/hazy_s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1447800" cy="1390202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1703679">
            <a:off x="2509583" y="2973297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http://t1.gstatic.com/images?q=tbn:ANd9GcThsl7GzNEPk7YeZNS2K-A1diQBBfDoykEIcls3DZ5NlYsuc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7685" y="5343939"/>
            <a:ext cx="522829" cy="771526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 rot="21114197">
            <a:off x="2159359" y="4214364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703679">
            <a:off x="2326487" y="5792696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170" y="3873828"/>
            <a:ext cx="1451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1521556">
            <a:off x="5839554" y="4367394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31055" y="4877268"/>
            <a:ext cx="22557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Glucose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2665" y="2250596"/>
            <a:ext cx="86648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Image result for plant with roots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72" y="2250596"/>
            <a:ext cx="3107224" cy="43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878"/>
            <a:ext cx="8229600" cy="990600"/>
          </a:xfrm>
        </p:spPr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Photo = light         Synthesis = to make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process by which </a:t>
            </a:r>
            <a:r>
              <a:rPr lang="en-US" b="1" dirty="0" smtClean="0"/>
              <a:t>light/radiant energy </a:t>
            </a:r>
            <a:r>
              <a:rPr lang="en-US" dirty="0" smtClean="0"/>
              <a:t>is converted to chemical energy (stored in </a:t>
            </a:r>
            <a:r>
              <a:rPr lang="en-US" b="1" dirty="0" smtClean="0"/>
              <a:t>glucose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Occurs in the </a:t>
            </a:r>
            <a:r>
              <a:rPr lang="en-US" b="1" dirty="0" smtClean="0"/>
              <a:t>chloroplast</a:t>
            </a:r>
            <a:r>
              <a:rPr lang="en-US" dirty="0" smtClean="0"/>
              <a:t> of a plant cell.</a:t>
            </a:r>
          </a:p>
          <a:p>
            <a:pPr marL="0" indent="0" algn="ctr">
              <a:buNone/>
            </a:pPr>
            <a:endParaRPr lang="en-US" sz="2000" b="1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10" descr="http://www.blurtit.com/var/question/q/q3/q38/q384/q3844/q3844883_1399007_201_plant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3483">
            <a:off x="3223398" y="4257641"/>
            <a:ext cx="2697202" cy="22476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4" y="457200"/>
            <a:ext cx="1828804" cy="15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chemical </a:t>
            </a:r>
            <a:r>
              <a:rPr lang="en-US" dirty="0"/>
              <a:t>e</a:t>
            </a:r>
            <a:r>
              <a:rPr lang="en-US" dirty="0" smtClean="0"/>
              <a:t>quation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6CO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+ 6H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O + light energy 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 6O</a:t>
            </a:r>
            <a:r>
              <a:rPr lang="en-US" b="1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  +  C</a:t>
            </a:r>
            <a:r>
              <a:rPr lang="en-US" b="1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6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H</a:t>
            </a:r>
            <a:r>
              <a:rPr lang="en-US" b="1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12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O</a:t>
            </a:r>
            <a:r>
              <a:rPr lang="en-US" b="1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6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4876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ym typeface="Wingdings" panose="05000000000000000000" pitchFamily="2" charset="2"/>
              </a:rPr>
              <a:t>Non-scientifically: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6 carbon dioxide molecules, 6 water molecules and sunlight together PRODUCE 6 oxygen molecules and glucose (sugar)</a:t>
            </a:r>
            <a:endParaRPr lang="en-US" dirty="0" smtClean="0"/>
          </a:p>
        </p:txBody>
      </p:sp>
      <p:sp>
        <p:nvSpPr>
          <p:cNvPr id="5" name="Left Brace 4"/>
          <p:cNvSpPr/>
          <p:nvPr/>
        </p:nvSpPr>
        <p:spPr>
          <a:xfrm rot="16200000" flipV="1">
            <a:off x="2781300" y="1485900"/>
            <a:ext cx="457200" cy="3276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 flipV="1">
            <a:off x="6577864" y="2196364"/>
            <a:ext cx="457200" cy="193187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5038" y="3353602"/>
            <a:ext cx="2029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Reactants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5416" y="3358415"/>
            <a:ext cx="1802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132"/>
            <a:ext cx="8229600" cy="4876800"/>
          </a:xfrm>
        </p:spPr>
        <p:txBody>
          <a:bodyPr/>
          <a:lstStyle/>
          <a:p>
            <a:r>
              <a:rPr lang="en-US" u="sng" dirty="0" smtClean="0"/>
              <a:t>Chloroplast</a:t>
            </a:r>
            <a:r>
              <a:rPr lang="en-US" dirty="0" smtClean="0"/>
              <a:t>: organelle that is the site of photosynthesis</a:t>
            </a:r>
          </a:p>
          <a:p>
            <a:r>
              <a:rPr lang="en-US" u="sng" dirty="0" smtClean="0"/>
              <a:t>Thylakoid membrane</a:t>
            </a:r>
            <a:r>
              <a:rPr lang="en-US" dirty="0" smtClean="0"/>
              <a:t>: location inside chloroplast where sunlight is absorbed</a:t>
            </a:r>
          </a:p>
          <a:p>
            <a:r>
              <a:rPr lang="en-US" u="sng" dirty="0" smtClean="0"/>
              <a:t>Chlorophyll</a:t>
            </a:r>
            <a:r>
              <a:rPr lang="en-US" dirty="0" smtClean="0"/>
              <a:t>: light-absorbing molecules inside the chloroplast (green pigments = why plants are green!)</a:t>
            </a:r>
          </a:p>
          <a:p>
            <a:r>
              <a:rPr lang="en-US" u="sng" dirty="0"/>
              <a:t>Stomata</a:t>
            </a:r>
            <a:r>
              <a:rPr lang="en-US" dirty="0"/>
              <a:t>: opening on underside of leaf that allows gas exchange (such as CO</a:t>
            </a:r>
            <a:r>
              <a:rPr lang="en-US" sz="1800" dirty="0"/>
              <a:t>2</a:t>
            </a:r>
            <a:r>
              <a:rPr lang="en-US" dirty="0"/>
              <a:t> and O</a:t>
            </a:r>
            <a:r>
              <a:rPr lang="en-US" sz="18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1026" name="Picture 2" descr="http://www.nature.com/scitable/content/ne0000/ne0000/ne0000/ne0000/14705175/ChloroplastStructu_ksm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17244"/>
            <a:ext cx="31908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gnette3.wikia.nocookie.net/leafism/images/5/50/Wiki-background/revision/latest?cb=20150121025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02" y="-3208"/>
            <a:ext cx="1659731" cy="12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the chloroplast diagram below in your packet.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47925"/>
            <a:ext cx="5372100" cy="4105275"/>
          </a:xfrm>
          <a:prstGeom prst="rect">
            <a:avLst/>
          </a:prstGeom>
        </p:spPr>
      </p:pic>
      <p:pic>
        <p:nvPicPr>
          <p:cNvPr id="6" name="Picture 4" descr="http://vignette3.wikia.nocookie.net/leafism/images/5/50/Wiki-background/revision/latest?cb=20150121025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69" y="0"/>
            <a:ext cx="1659731" cy="12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928</TotalTime>
  <Words>823</Words>
  <Application>Microsoft Office PowerPoint</Application>
  <PresentationFormat>On-screen Show (4:3)</PresentationFormat>
  <Paragraphs>157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Clarity</vt:lpstr>
      <vt:lpstr>Warm-Up</vt:lpstr>
      <vt:lpstr>Unit 8: Energy conversion in cells</vt:lpstr>
      <vt:lpstr>Energy in the Cell</vt:lpstr>
      <vt:lpstr>Photosynthesis</vt:lpstr>
      <vt:lpstr>Photosynthesis</vt:lpstr>
      <vt:lpstr>Photosynthesis</vt:lpstr>
      <vt:lpstr>Photosynthesis</vt:lpstr>
      <vt:lpstr>Anatomy of a Leaf</vt:lpstr>
      <vt:lpstr>Anatomy of a Leaf</vt:lpstr>
      <vt:lpstr>Photosynthesis Reactions</vt:lpstr>
      <vt:lpstr>Light-Dependent Reaction</vt:lpstr>
      <vt:lpstr>Light-Independent Reactions</vt:lpstr>
      <vt:lpstr>Rate of Photosynthesis</vt:lpstr>
      <vt:lpstr>Photosynthesis Rap</vt:lpstr>
      <vt:lpstr>Photosynthesis Summary</vt:lpstr>
      <vt:lpstr>Photosynthesis Summary</vt:lpstr>
      <vt:lpstr>Cellular Respiration</vt:lpstr>
      <vt:lpstr>Cellular Respiration</vt:lpstr>
      <vt:lpstr>Mitochondria</vt:lpstr>
      <vt:lpstr>To Breathe, or Not to Breathe?</vt:lpstr>
      <vt:lpstr>Cellular Respiration Summary</vt:lpstr>
      <vt:lpstr>Cellular Respiration Summary</vt:lpstr>
      <vt:lpstr>A Perfect Pair</vt:lpstr>
      <vt:lpstr>A Perfect Pair</vt:lpstr>
      <vt:lpstr>Photosynthesis &amp; Food</vt:lpstr>
    </vt:vector>
  </TitlesOfParts>
  <Company>RISD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Energy conversion in cells</dc:title>
  <dc:creator>Windows User</dc:creator>
  <cp:lastModifiedBy>Wagoner, Emily</cp:lastModifiedBy>
  <cp:revision>45</cp:revision>
  <dcterms:created xsi:type="dcterms:W3CDTF">2015-12-15T20:11:37Z</dcterms:created>
  <dcterms:modified xsi:type="dcterms:W3CDTF">2017-01-04T17:33:25Z</dcterms:modified>
</cp:coreProperties>
</file>