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2" r:id="rId6"/>
    <p:sldId id="275" r:id="rId7"/>
    <p:sldId id="261" r:id="rId8"/>
    <p:sldId id="273" r:id="rId9"/>
    <p:sldId id="272" r:id="rId10"/>
    <p:sldId id="264" r:id="rId11"/>
    <p:sldId id="27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BF5C-0B7A-4B62-8655-913D7D671132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77E5-2809-4098-9BED-6F959780B2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BF5C-0B7A-4B62-8655-913D7D671132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77E5-2809-4098-9BED-6F959780B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BF5C-0B7A-4B62-8655-913D7D671132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77E5-2809-4098-9BED-6F959780B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BF5C-0B7A-4B62-8655-913D7D671132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77E5-2809-4098-9BED-6F959780B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BF5C-0B7A-4B62-8655-913D7D671132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77E5-2809-4098-9BED-6F959780B29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BF5C-0B7A-4B62-8655-913D7D671132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77E5-2809-4098-9BED-6F959780B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BF5C-0B7A-4B62-8655-913D7D671132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77E5-2809-4098-9BED-6F959780B29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BF5C-0B7A-4B62-8655-913D7D671132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77E5-2809-4098-9BED-6F959780B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BF5C-0B7A-4B62-8655-913D7D671132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77E5-2809-4098-9BED-6F959780B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BF5C-0B7A-4B62-8655-913D7D671132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77E5-2809-4098-9BED-6F959780B2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BF5C-0B7A-4B62-8655-913D7D671132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77E5-2809-4098-9BED-6F959780B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043BF5C-0B7A-4B62-8655-913D7D671132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A6D77E5-2809-4098-9BED-6F959780B2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lassconnection.s3.amazonaws.com/569/flashcards/521569/jpg/eukaryotic_cell-13F1C855CF95BEE574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8" t="4829" r="11170" b="6448"/>
          <a:stretch/>
        </p:blipFill>
        <p:spPr bwMode="auto">
          <a:xfrm rot="21421314">
            <a:off x="3093965" y="3734630"/>
            <a:ext cx="3032270" cy="257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00301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Cells and Life</a:t>
            </a:r>
            <a:endParaRPr lang="en-US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848600" cy="2590800"/>
          </a:xfrm>
        </p:spPr>
        <p:txBody>
          <a:bodyPr/>
          <a:lstStyle/>
          <a:p>
            <a:pPr algn="ctr"/>
            <a:r>
              <a:rPr lang="en-US" dirty="0"/>
              <a:t>How are cells a reflection of life?</a:t>
            </a:r>
          </a:p>
        </p:txBody>
      </p:sp>
    </p:spTree>
    <p:extLst>
      <p:ext uri="{BB962C8B-B14F-4D97-AF65-F5344CB8AC3E}">
        <p14:creationId xmlns:p14="http://schemas.microsoft.com/office/powerpoint/2010/main" val="3858744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Features Specific to Plant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Only plant cells contain: </a:t>
            </a:r>
          </a:p>
          <a:p>
            <a:pPr lvl="1"/>
            <a:r>
              <a:rPr lang="en-US" sz="2400" u="sng" dirty="0"/>
              <a:t>Cell Wall</a:t>
            </a:r>
          </a:p>
          <a:p>
            <a:pPr lvl="2"/>
            <a:r>
              <a:rPr lang="en-US" sz="2400" dirty="0"/>
              <a:t>Provides structure and support to the plants. Ex: City’s defensive wall</a:t>
            </a:r>
          </a:p>
          <a:p>
            <a:pPr lvl="1"/>
            <a:r>
              <a:rPr lang="en-US" sz="2400" u="sng" dirty="0"/>
              <a:t>Large Central Vacuole</a:t>
            </a:r>
          </a:p>
          <a:p>
            <a:pPr lvl="2"/>
            <a:r>
              <a:rPr lang="en-US" sz="2400" dirty="0"/>
              <a:t>Reservoir of water Ex: Water tower</a:t>
            </a:r>
          </a:p>
          <a:p>
            <a:pPr lvl="1"/>
            <a:r>
              <a:rPr lang="en-US" sz="2400" u="sng" dirty="0"/>
              <a:t>Chloroplasts</a:t>
            </a:r>
          </a:p>
          <a:p>
            <a:pPr lvl="2"/>
            <a:r>
              <a:rPr lang="en-US" sz="2400" dirty="0"/>
              <a:t>Site of photosynthesis. </a:t>
            </a:r>
          </a:p>
          <a:p>
            <a:pPr marL="548640" lvl="2" indent="0">
              <a:buNone/>
            </a:pPr>
            <a:r>
              <a:rPr lang="en-US" dirty="0"/>
              <a:t>    Ex: Trees in the city</a:t>
            </a:r>
          </a:p>
          <a:p>
            <a:r>
              <a:rPr lang="en-US" sz="2800" dirty="0"/>
              <a:t>Important to understand!</a:t>
            </a:r>
          </a:p>
          <a:p>
            <a:pPr marL="685800" lvl="2" indent="0">
              <a:buNone/>
            </a:pPr>
            <a:r>
              <a:rPr lang="en-US" sz="2400" dirty="0"/>
              <a:t>Plants contain both mitochondria AND chloroplasts</a:t>
            </a:r>
          </a:p>
        </p:txBody>
      </p:sp>
      <p:pic>
        <p:nvPicPr>
          <p:cNvPr id="1026" name="Picture 2" descr="https://s-media-cache-ak0.pinimg.com/originals/84/c5/8b/84c58b00dec7dd6b8f0b95d2163746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667000"/>
            <a:ext cx="356879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657600" y="3874650"/>
            <a:ext cx="2819400" cy="1905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181600" y="2476499"/>
            <a:ext cx="1676400" cy="3429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62400" y="4305300"/>
            <a:ext cx="1905000" cy="4953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36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Freeform 2"/>
          <p:cNvSpPr>
            <a:spLocks/>
          </p:cNvSpPr>
          <p:nvPr/>
        </p:nvSpPr>
        <p:spPr bwMode="auto">
          <a:xfrm rot="-5397507">
            <a:off x="4706145" y="2355056"/>
            <a:ext cx="4760912" cy="2581275"/>
          </a:xfrm>
          <a:custGeom>
            <a:avLst/>
            <a:gdLst/>
            <a:ahLst/>
            <a:cxnLst>
              <a:cxn ang="0">
                <a:pos x="855" y="35"/>
              </a:cxn>
              <a:cxn ang="0">
                <a:pos x="1630" y="35"/>
              </a:cxn>
              <a:cxn ang="0">
                <a:pos x="2283" y="47"/>
              </a:cxn>
              <a:cxn ang="0">
                <a:pos x="2640" y="47"/>
              </a:cxn>
              <a:cxn ang="0">
                <a:pos x="3144" y="47"/>
              </a:cxn>
              <a:cxn ang="0">
                <a:pos x="3403" y="232"/>
              </a:cxn>
              <a:cxn ang="0">
                <a:pos x="3501" y="638"/>
              </a:cxn>
              <a:cxn ang="0">
                <a:pos x="3501" y="1019"/>
              </a:cxn>
              <a:cxn ang="0">
                <a:pos x="3501" y="1684"/>
              </a:cxn>
              <a:cxn ang="0">
                <a:pos x="3501" y="1844"/>
              </a:cxn>
              <a:cxn ang="0">
                <a:pos x="3489" y="2139"/>
              </a:cxn>
              <a:cxn ang="0">
                <a:pos x="3341" y="2410"/>
              </a:cxn>
              <a:cxn ang="0">
                <a:pos x="3107" y="2558"/>
              </a:cxn>
              <a:cxn ang="0">
                <a:pos x="2726" y="2607"/>
              </a:cxn>
              <a:cxn ang="0">
                <a:pos x="1963" y="2583"/>
              </a:cxn>
              <a:cxn ang="0">
                <a:pos x="1323" y="2595"/>
              </a:cxn>
              <a:cxn ang="0">
                <a:pos x="843" y="2570"/>
              </a:cxn>
              <a:cxn ang="0">
                <a:pos x="560" y="2583"/>
              </a:cxn>
              <a:cxn ang="0">
                <a:pos x="338" y="2583"/>
              </a:cxn>
              <a:cxn ang="0">
                <a:pos x="141" y="2423"/>
              </a:cxn>
              <a:cxn ang="0">
                <a:pos x="18" y="2213"/>
              </a:cxn>
              <a:cxn ang="0">
                <a:pos x="30" y="2016"/>
              </a:cxn>
              <a:cxn ang="0">
                <a:pos x="43" y="1438"/>
              </a:cxn>
              <a:cxn ang="0">
                <a:pos x="43" y="835"/>
              </a:cxn>
              <a:cxn ang="0">
                <a:pos x="67" y="367"/>
              </a:cxn>
              <a:cxn ang="0">
                <a:pos x="264" y="84"/>
              </a:cxn>
              <a:cxn ang="0">
                <a:pos x="437" y="10"/>
              </a:cxn>
              <a:cxn ang="0">
                <a:pos x="855" y="35"/>
              </a:cxn>
            </a:cxnLst>
            <a:rect l="0" t="0" r="r" b="b"/>
            <a:pathLst>
              <a:path w="3517" h="2611">
                <a:moveTo>
                  <a:pt x="855" y="35"/>
                </a:moveTo>
                <a:cubicBezTo>
                  <a:pt x="1054" y="39"/>
                  <a:pt x="1392" y="33"/>
                  <a:pt x="1630" y="35"/>
                </a:cubicBezTo>
                <a:cubicBezTo>
                  <a:pt x="1868" y="37"/>
                  <a:pt x="2115" y="45"/>
                  <a:pt x="2283" y="47"/>
                </a:cubicBezTo>
                <a:cubicBezTo>
                  <a:pt x="2451" y="49"/>
                  <a:pt x="2497" y="47"/>
                  <a:pt x="2640" y="47"/>
                </a:cubicBezTo>
                <a:cubicBezTo>
                  <a:pt x="2783" y="47"/>
                  <a:pt x="3017" y="16"/>
                  <a:pt x="3144" y="47"/>
                </a:cubicBezTo>
                <a:cubicBezTo>
                  <a:pt x="3271" y="78"/>
                  <a:pt x="3343" y="133"/>
                  <a:pt x="3403" y="232"/>
                </a:cubicBezTo>
                <a:cubicBezTo>
                  <a:pt x="3463" y="331"/>
                  <a:pt x="3485" y="507"/>
                  <a:pt x="3501" y="638"/>
                </a:cubicBezTo>
                <a:cubicBezTo>
                  <a:pt x="3517" y="769"/>
                  <a:pt x="3501" y="845"/>
                  <a:pt x="3501" y="1019"/>
                </a:cubicBezTo>
                <a:cubicBezTo>
                  <a:pt x="3501" y="1193"/>
                  <a:pt x="3501" y="1547"/>
                  <a:pt x="3501" y="1684"/>
                </a:cubicBezTo>
                <a:cubicBezTo>
                  <a:pt x="3501" y="1821"/>
                  <a:pt x="3503" y="1768"/>
                  <a:pt x="3501" y="1844"/>
                </a:cubicBezTo>
                <a:cubicBezTo>
                  <a:pt x="3499" y="1920"/>
                  <a:pt x="3516" y="2045"/>
                  <a:pt x="3489" y="2139"/>
                </a:cubicBezTo>
                <a:cubicBezTo>
                  <a:pt x="3462" y="2233"/>
                  <a:pt x="3405" y="2340"/>
                  <a:pt x="3341" y="2410"/>
                </a:cubicBezTo>
                <a:cubicBezTo>
                  <a:pt x="3277" y="2480"/>
                  <a:pt x="3209" y="2525"/>
                  <a:pt x="3107" y="2558"/>
                </a:cubicBezTo>
                <a:cubicBezTo>
                  <a:pt x="3005" y="2591"/>
                  <a:pt x="2917" y="2603"/>
                  <a:pt x="2726" y="2607"/>
                </a:cubicBezTo>
                <a:cubicBezTo>
                  <a:pt x="2535" y="2611"/>
                  <a:pt x="2197" y="2585"/>
                  <a:pt x="1963" y="2583"/>
                </a:cubicBezTo>
                <a:cubicBezTo>
                  <a:pt x="1729" y="2581"/>
                  <a:pt x="1510" y="2597"/>
                  <a:pt x="1323" y="2595"/>
                </a:cubicBezTo>
                <a:cubicBezTo>
                  <a:pt x="1136" y="2593"/>
                  <a:pt x="970" y="2572"/>
                  <a:pt x="843" y="2570"/>
                </a:cubicBezTo>
                <a:cubicBezTo>
                  <a:pt x="716" y="2568"/>
                  <a:pt x="644" y="2581"/>
                  <a:pt x="560" y="2583"/>
                </a:cubicBezTo>
                <a:cubicBezTo>
                  <a:pt x="476" y="2585"/>
                  <a:pt x="408" y="2610"/>
                  <a:pt x="338" y="2583"/>
                </a:cubicBezTo>
                <a:cubicBezTo>
                  <a:pt x="268" y="2556"/>
                  <a:pt x="194" y="2485"/>
                  <a:pt x="141" y="2423"/>
                </a:cubicBezTo>
                <a:cubicBezTo>
                  <a:pt x="88" y="2361"/>
                  <a:pt x="36" y="2281"/>
                  <a:pt x="18" y="2213"/>
                </a:cubicBezTo>
                <a:cubicBezTo>
                  <a:pt x="0" y="2145"/>
                  <a:pt x="26" y="2145"/>
                  <a:pt x="30" y="2016"/>
                </a:cubicBezTo>
                <a:cubicBezTo>
                  <a:pt x="34" y="1887"/>
                  <a:pt x="41" y="1635"/>
                  <a:pt x="43" y="1438"/>
                </a:cubicBezTo>
                <a:cubicBezTo>
                  <a:pt x="45" y="1241"/>
                  <a:pt x="39" y="1013"/>
                  <a:pt x="43" y="835"/>
                </a:cubicBezTo>
                <a:cubicBezTo>
                  <a:pt x="47" y="657"/>
                  <a:pt x="30" y="492"/>
                  <a:pt x="67" y="367"/>
                </a:cubicBezTo>
                <a:cubicBezTo>
                  <a:pt x="104" y="242"/>
                  <a:pt x="202" y="143"/>
                  <a:pt x="264" y="84"/>
                </a:cubicBezTo>
                <a:cubicBezTo>
                  <a:pt x="326" y="25"/>
                  <a:pt x="339" y="20"/>
                  <a:pt x="437" y="10"/>
                </a:cubicBezTo>
                <a:cubicBezTo>
                  <a:pt x="535" y="0"/>
                  <a:pt x="656" y="31"/>
                  <a:pt x="855" y="35"/>
                </a:cubicBez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03" name="Freeform 3"/>
          <p:cNvSpPr>
            <a:spLocks/>
          </p:cNvSpPr>
          <p:nvPr/>
        </p:nvSpPr>
        <p:spPr bwMode="auto">
          <a:xfrm rot="-5397507">
            <a:off x="4824413" y="2413000"/>
            <a:ext cx="4527550" cy="2447925"/>
          </a:xfrm>
          <a:custGeom>
            <a:avLst/>
            <a:gdLst/>
            <a:ahLst/>
            <a:cxnLst>
              <a:cxn ang="0">
                <a:pos x="855" y="35"/>
              </a:cxn>
              <a:cxn ang="0">
                <a:pos x="1630" y="35"/>
              </a:cxn>
              <a:cxn ang="0">
                <a:pos x="2283" y="47"/>
              </a:cxn>
              <a:cxn ang="0">
                <a:pos x="2640" y="47"/>
              </a:cxn>
              <a:cxn ang="0">
                <a:pos x="3144" y="47"/>
              </a:cxn>
              <a:cxn ang="0">
                <a:pos x="3403" y="232"/>
              </a:cxn>
              <a:cxn ang="0">
                <a:pos x="3501" y="638"/>
              </a:cxn>
              <a:cxn ang="0">
                <a:pos x="3501" y="1019"/>
              </a:cxn>
              <a:cxn ang="0">
                <a:pos x="3501" y="1684"/>
              </a:cxn>
              <a:cxn ang="0">
                <a:pos x="3501" y="1844"/>
              </a:cxn>
              <a:cxn ang="0">
                <a:pos x="3489" y="2139"/>
              </a:cxn>
              <a:cxn ang="0">
                <a:pos x="3341" y="2410"/>
              </a:cxn>
              <a:cxn ang="0">
                <a:pos x="3107" y="2558"/>
              </a:cxn>
              <a:cxn ang="0">
                <a:pos x="2726" y="2607"/>
              </a:cxn>
              <a:cxn ang="0">
                <a:pos x="1963" y="2583"/>
              </a:cxn>
              <a:cxn ang="0">
                <a:pos x="1323" y="2595"/>
              </a:cxn>
              <a:cxn ang="0">
                <a:pos x="843" y="2570"/>
              </a:cxn>
              <a:cxn ang="0">
                <a:pos x="560" y="2583"/>
              </a:cxn>
              <a:cxn ang="0">
                <a:pos x="338" y="2583"/>
              </a:cxn>
              <a:cxn ang="0">
                <a:pos x="141" y="2423"/>
              </a:cxn>
              <a:cxn ang="0">
                <a:pos x="18" y="2213"/>
              </a:cxn>
              <a:cxn ang="0">
                <a:pos x="30" y="2016"/>
              </a:cxn>
              <a:cxn ang="0">
                <a:pos x="43" y="1438"/>
              </a:cxn>
              <a:cxn ang="0">
                <a:pos x="43" y="835"/>
              </a:cxn>
              <a:cxn ang="0">
                <a:pos x="67" y="367"/>
              </a:cxn>
              <a:cxn ang="0">
                <a:pos x="264" y="84"/>
              </a:cxn>
              <a:cxn ang="0">
                <a:pos x="437" y="10"/>
              </a:cxn>
              <a:cxn ang="0">
                <a:pos x="855" y="35"/>
              </a:cxn>
            </a:cxnLst>
            <a:rect l="0" t="0" r="r" b="b"/>
            <a:pathLst>
              <a:path w="3517" h="2611">
                <a:moveTo>
                  <a:pt x="855" y="35"/>
                </a:moveTo>
                <a:cubicBezTo>
                  <a:pt x="1054" y="39"/>
                  <a:pt x="1392" y="33"/>
                  <a:pt x="1630" y="35"/>
                </a:cubicBezTo>
                <a:cubicBezTo>
                  <a:pt x="1868" y="37"/>
                  <a:pt x="2115" y="45"/>
                  <a:pt x="2283" y="47"/>
                </a:cubicBezTo>
                <a:cubicBezTo>
                  <a:pt x="2451" y="49"/>
                  <a:pt x="2497" y="47"/>
                  <a:pt x="2640" y="47"/>
                </a:cubicBezTo>
                <a:cubicBezTo>
                  <a:pt x="2783" y="47"/>
                  <a:pt x="3017" y="16"/>
                  <a:pt x="3144" y="47"/>
                </a:cubicBezTo>
                <a:cubicBezTo>
                  <a:pt x="3271" y="78"/>
                  <a:pt x="3343" y="133"/>
                  <a:pt x="3403" y="232"/>
                </a:cubicBezTo>
                <a:cubicBezTo>
                  <a:pt x="3463" y="331"/>
                  <a:pt x="3485" y="507"/>
                  <a:pt x="3501" y="638"/>
                </a:cubicBezTo>
                <a:cubicBezTo>
                  <a:pt x="3517" y="769"/>
                  <a:pt x="3501" y="845"/>
                  <a:pt x="3501" y="1019"/>
                </a:cubicBezTo>
                <a:cubicBezTo>
                  <a:pt x="3501" y="1193"/>
                  <a:pt x="3501" y="1547"/>
                  <a:pt x="3501" y="1684"/>
                </a:cubicBezTo>
                <a:cubicBezTo>
                  <a:pt x="3501" y="1821"/>
                  <a:pt x="3503" y="1768"/>
                  <a:pt x="3501" y="1844"/>
                </a:cubicBezTo>
                <a:cubicBezTo>
                  <a:pt x="3499" y="1920"/>
                  <a:pt x="3516" y="2045"/>
                  <a:pt x="3489" y="2139"/>
                </a:cubicBezTo>
                <a:cubicBezTo>
                  <a:pt x="3462" y="2233"/>
                  <a:pt x="3405" y="2340"/>
                  <a:pt x="3341" y="2410"/>
                </a:cubicBezTo>
                <a:cubicBezTo>
                  <a:pt x="3277" y="2480"/>
                  <a:pt x="3209" y="2525"/>
                  <a:pt x="3107" y="2558"/>
                </a:cubicBezTo>
                <a:cubicBezTo>
                  <a:pt x="3005" y="2591"/>
                  <a:pt x="2917" y="2603"/>
                  <a:pt x="2726" y="2607"/>
                </a:cubicBezTo>
                <a:cubicBezTo>
                  <a:pt x="2535" y="2611"/>
                  <a:pt x="2197" y="2585"/>
                  <a:pt x="1963" y="2583"/>
                </a:cubicBezTo>
                <a:cubicBezTo>
                  <a:pt x="1729" y="2581"/>
                  <a:pt x="1510" y="2597"/>
                  <a:pt x="1323" y="2595"/>
                </a:cubicBezTo>
                <a:cubicBezTo>
                  <a:pt x="1136" y="2593"/>
                  <a:pt x="970" y="2572"/>
                  <a:pt x="843" y="2570"/>
                </a:cubicBezTo>
                <a:cubicBezTo>
                  <a:pt x="716" y="2568"/>
                  <a:pt x="644" y="2581"/>
                  <a:pt x="560" y="2583"/>
                </a:cubicBezTo>
                <a:cubicBezTo>
                  <a:pt x="476" y="2585"/>
                  <a:pt x="408" y="2610"/>
                  <a:pt x="338" y="2583"/>
                </a:cubicBezTo>
                <a:cubicBezTo>
                  <a:pt x="268" y="2556"/>
                  <a:pt x="194" y="2485"/>
                  <a:pt x="141" y="2423"/>
                </a:cubicBezTo>
                <a:cubicBezTo>
                  <a:pt x="88" y="2361"/>
                  <a:pt x="36" y="2281"/>
                  <a:pt x="18" y="2213"/>
                </a:cubicBezTo>
                <a:cubicBezTo>
                  <a:pt x="0" y="2145"/>
                  <a:pt x="26" y="2145"/>
                  <a:pt x="30" y="2016"/>
                </a:cubicBezTo>
                <a:cubicBezTo>
                  <a:pt x="34" y="1887"/>
                  <a:pt x="41" y="1635"/>
                  <a:pt x="43" y="1438"/>
                </a:cubicBezTo>
                <a:cubicBezTo>
                  <a:pt x="45" y="1241"/>
                  <a:pt x="39" y="1013"/>
                  <a:pt x="43" y="835"/>
                </a:cubicBezTo>
                <a:cubicBezTo>
                  <a:pt x="47" y="657"/>
                  <a:pt x="30" y="492"/>
                  <a:pt x="67" y="367"/>
                </a:cubicBezTo>
                <a:cubicBezTo>
                  <a:pt x="104" y="242"/>
                  <a:pt x="202" y="143"/>
                  <a:pt x="264" y="84"/>
                </a:cubicBezTo>
                <a:cubicBezTo>
                  <a:pt x="326" y="25"/>
                  <a:pt x="339" y="20"/>
                  <a:pt x="437" y="10"/>
                </a:cubicBezTo>
                <a:cubicBezTo>
                  <a:pt x="535" y="0"/>
                  <a:pt x="656" y="31"/>
                  <a:pt x="855" y="35"/>
                </a:cubicBezTo>
                <a:close/>
              </a:path>
            </a:pathLst>
          </a:custGeom>
          <a:solidFill>
            <a:srgbClr val="CCFFCC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4505152">
            <a:off x="7721600" y="1520826"/>
            <a:ext cx="414337" cy="741362"/>
            <a:chOff x="5041" y="2346"/>
            <a:chExt cx="306" cy="750"/>
          </a:xfrm>
        </p:grpSpPr>
        <p:sp>
          <p:nvSpPr>
            <p:cNvPr id="230405" name="Oval 5"/>
            <p:cNvSpPr>
              <a:spLocks noChangeArrowheads="1"/>
            </p:cNvSpPr>
            <p:nvPr/>
          </p:nvSpPr>
          <p:spPr bwMode="auto">
            <a:xfrm rot="1475407">
              <a:off x="5041" y="2346"/>
              <a:ext cx="306" cy="75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06" name="Arc 6"/>
            <p:cNvSpPr>
              <a:spLocks/>
            </p:cNvSpPr>
            <p:nvPr/>
          </p:nvSpPr>
          <p:spPr bwMode="auto">
            <a:xfrm rot="11217133" flipV="1">
              <a:off x="5071" y="2443"/>
              <a:ext cx="200" cy="4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07" name="Arc 7"/>
            <p:cNvSpPr>
              <a:spLocks/>
            </p:cNvSpPr>
            <p:nvPr/>
          </p:nvSpPr>
          <p:spPr bwMode="auto">
            <a:xfrm rot="11217133" flipV="1">
              <a:off x="5094" y="2489"/>
              <a:ext cx="132" cy="4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08" name="Arc 8"/>
            <p:cNvSpPr>
              <a:spLocks/>
            </p:cNvSpPr>
            <p:nvPr/>
          </p:nvSpPr>
          <p:spPr bwMode="auto">
            <a:xfrm rot="11217133" flipV="1">
              <a:off x="5124" y="2536"/>
              <a:ext cx="94" cy="4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09" name="Arc 9"/>
            <p:cNvSpPr>
              <a:spLocks/>
            </p:cNvSpPr>
            <p:nvPr/>
          </p:nvSpPr>
          <p:spPr bwMode="auto">
            <a:xfrm rot="11217133" flipV="1">
              <a:off x="5185" y="2585"/>
              <a:ext cx="83" cy="3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10" name="AutoShape 10"/>
            <p:cNvSpPr>
              <a:spLocks noChangeArrowheads="1"/>
            </p:cNvSpPr>
            <p:nvPr/>
          </p:nvSpPr>
          <p:spPr bwMode="auto">
            <a:xfrm>
              <a:off x="5173" y="2716"/>
              <a:ext cx="143" cy="143"/>
            </a:xfrm>
            <a:prstGeom prst="irregularSeal1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-9760501">
            <a:off x="6194425" y="2057400"/>
            <a:ext cx="303213" cy="1014413"/>
            <a:chOff x="5041" y="2346"/>
            <a:chExt cx="306" cy="750"/>
          </a:xfrm>
        </p:grpSpPr>
        <p:sp>
          <p:nvSpPr>
            <p:cNvPr id="230412" name="Oval 12"/>
            <p:cNvSpPr>
              <a:spLocks noChangeArrowheads="1"/>
            </p:cNvSpPr>
            <p:nvPr/>
          </p:nvSpPr>
          <p:spPr bwMode="auto">
            <a:xfrm rot="1475407">
              <a:off x="5041" y="2346"/>
              <a:ext cx="306" cy="75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13" name="Arc 13"/>
            <p:cNvSpPr>
              <a:spLocks/>
            </p:cNvSpPr>
            <p:nvPr/>
          </p:nvSpPr>
          <p:spPr bwMode="auto">
            <a:xfrm rot="11217133" flipV="1">
              <a:off x="5071" y="2443"/>
              <a:ext cx="200" cy="4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14" name="Arc 14"/>
            <p:cNvSpPr>
              <a:spLocks/>
            </p:cNvSpPr>
            <p:nvPr/>
          </p:nvSpPr>
          <p:spPr bwMode="auto">
            <a:xfrm rot="11217133" flipV="1">
              <a:off x="5094" y="2489"/>
              <a:ext cx="132" cy="4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15" name="Arc 15"/>
            <p:cNvSpPr>
              <a:spLocks/>
            </p:cNvSpPr>
            <p:nvPr/>
          </p:nvSpPr>
          <p:spPr bwMode="auto">
            <a:xfrm rot="11217133" flipV="1">
              <a:off x="5124" y="2536"/>
              <a:ext cx="94" cy="4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16" name="Arc 16"/>
            <p:cNvSpPr>
              <a:spLocks/>
            </p:cNvSpPr>
            <p:nvPr/>
          </p:nvSpPr>
          <p:spPr bwMode="auto">
            <a:xfrm rot="11217133" flipV="1">
              <a:off x="5185" y="2585"/>
              <a:ext cx="83" cy="3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17" name="AutoShape 17"/>
            <p:cNvSpPr>
              <a:spLocks noChangeArrowheads="1"/>
            </p:cNvSpPr>
            <p:nvPr/>
          </p:nvSpPr>
          <p:spPr bwMode="auto">
            <a:xfrm>
              <a:off x="5173" y="2716"/>
              <a:ext cx="143" cy="143"/>
            </a:xfrm>
            <a:prstGeom prst="irregularSeal1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418" name="Freeform 18"/>
          <p:cNvSpPr>
            <a:spLocks/>
          </p:cNvSpPr>
          <p:nvPr/>
        </p:nvSpPr>
        <p:spPr bwMode="auto">
          <a:xfrm rot="-5397507">
            <a:off x="5655469" y="3347244"/>
            <a:ext cx="2773362" cy="1885950"/>
          </a:xfrm>
          <a:custGeom>
            <a:avLst/>
            <a:gdLst/>
            <a:ahLst/>
            <a:cxnLst>
              <a:cxn ang="0">
                <a:pos x="587" y="518"/>
              </a:cxn>
              <a:cxn ang="0">
                <a:pos x="91" y="1319"/>
              </a:cxn>
              <a:cxn ang="0">
                <a:pos x="17" y="1518"/>
              </a:cxn>
              <a:cxn ang="0">
                <a:pos x="385" y="1766"/>
              </a:cxn>
              <a:cxn ang="0">
                <a:pos x="484" y="1819"/>
              </a:cxn>
              <a:cxn ang="0">
                <a:pos x="815" y="1887"/>
              </a:cxn>
              <a:cxn ang="0">
                <a:pos x="1407" y="1662"/>
              </a:cxn>
              <a:cxn ang="0">
                <a:pos x="1068" y="1155"/>
              </a:cxn>
              <a:cxn ang="0">
                <a:pos x="1398" y="54"/>
              </a:cxn>
              <a:cxn ang="0">
                <a:pos x="1093" y="67"/>
              </a:cxn>
              <a:cxn ang="0">
                <a:pos x="961" y="104"/>
              </a:cxn>
              <a:cxn ang="0">
                <a:pos x="779" y="198"/>
              </a:cxn>
              <a:cxn ang="0">
                <a:pos x="617" y="487"/>
              </a:cxn>
              <a:cxn ang="0">
                <a:pos x="587" y="518"/>
              </a:cxn>
            </a:cxnLst>
            <a:rect l="0" t="0" r="r" b="b"/>
            <a:pathLst>
              <a:path w="2048" h="1907">
                <a:moveTo>
                  <a:pt x="587" y="518"/>
                </a:moveTo>
                <a:cubicBezTo>
                  <a:pt x="389" y="780"/>
                  <a:pt x="231" y="1048"/>
                  <a:pt x="91" y="1319"/>
                </a:cubicBezTo>
                <a:cubicBezTo>
                  <a:pt x="85" y="1335"/>
                  <a:pt x="0" y="1474"/>
                  <a:pt x="17" y="1518"/>
                </a:cubicBezTo>
                <a:cubicBezTo>
                  <a:pt x="58" y="1639"/>
                  <a:pt x="206" y="1674"/>
                  <a:pt x="385" y="1766"/>
                </a:cubicBezTo>
                <a:cubicBezTo>
                  <a:pt x="418" y="1783"/>
                  <a:pt x="484" y="1819"/>
                  <a:pt x="484" y="1819"/>
                </a:cubicBezTo>
                <a:cubicBezTo>
                  <a:pt x="597" y="1843"/>
                  <a:pt x="702" y="1878"/>
                  <a:pt x="815" y="1887"/>
                </a:cubicBezTo>
                <a:cubicBezTo>
                  <a:pt x="1060" y="1907"/>
                  <a:pt x="1294" y="1740"/>
                  <a:pt x="1407" y="1662"/>
                </a:cubicBezTo>
                <a:cubicBezTo>
                  <a:pt x="1693" y="1262"/>
                  <a:pt x="1767" y="1385"/>
                  <a:pt x="1068" y="1155"/>
                </a:cubicBezTo>
                <a:cubicBezTo>
                  <a:pt x="1126" y="834"/>
                  <a:pt x="2048" y="395"/>
                  <a:pt x="1398" y="54"/>
                </a:cubicBezTo>
                <a:cubicBezTo>
                  <a:pt x="1082" y="3"/>
                  <a:pt x="1269" y="0"/>
                  <a:pt x="1093" y="67"/>
                </a:cubicBezTo>
                <a:cubicBezTo>
                  <a:pt x="1054" y="84"/>
                  <a:pt x="999" y="87"/>
                  <a:pt x="961" y="104"/>
                </a:cubicBezTo>
                <a:cubicBezTo>
                  <a:pt x="895" y="130"/>
                  <a:pt x="779" y="198"/>
                  <a:pt x="779" y="198"/>
                </a:cubicBezTo>
                <a:cubicBezTo>
                  <a:pt x="696" y="267"/>
                  <a:pt x="641" y="429"/>
                  <a:pt x="617" y="487"/>
                </a:cubicBezTo>
                <a:cubicBezTo>
                  <a:pt x="585" y="540"/>
                  <a:pt x="584" y="506"/>
                  <a:pt x="587" y="518"/>
                </a:cubicBezTo>
                <a:close/>
              </a:path>
            </a:pathLst>
          </a:custGeom>
          <a:solidFill>
            <a:srgbClr val="CCFFFF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 rot="-1584675">
            <a:off x="7896225" y="3382963"/>
            <a:ext cx="301625" cy="1016000"/>
            <a:chOff x="5041" y="2346"/>
            <a:chExt cx="306" cy="750"/>
          </a:xfrm>
        </p:grpSpPr>
        <p:sp>
          <p:nvSpPr>
            <p:cNvPr id="230420" name="Oval 20"/>
            <p:cNvSpPr>
              <a:spLocks noChangeArrowheads="1"/>
            </p:cNvSpPr>
            <p:nvPr/>
          </p:nvSpPr>
          <p:spPr bwMode="auto">
            <a:xfrm rot="1475407">
              <a:off x="5041" y="2346"/>
              <a:ext cx="306" cy="75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1" name="Arc 21"/>
            <p:cNvSpPr>
              <a:spLocks/>
            </p:cNvSpPr>
            <p:nvPr/>
          </p:nvSpPr>
          <p:spPr bwMode="auto">
            <a:xfrm rot="11217133" flipV="1">
              <a:off x="5071" y="2443"/>
              <a:ext cx="200" cy="4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2" name="Arc 22"/>
            <p:cNvSpPr>
              <a:spLocks/>
            </p:cNvSpPr>
            <p:nvPr/>
          </p:nvSpPr>
          <p:spPr bwMode="auto">
            <a:xfrm rot="11217133" flipV="1">
              <a:off x="5094" y="2489"/>
              <a:ext cx="132" cy="4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3" name="Arc 23"/>
            <p:cNvSpPr>
              <a:spLocks/>
            </p:cNvSpPr>
            <p:nvPr/>
          </p:nvSpPr>
          <p:spPr bwMode="auto">
            <a:xfrm rot="11217133" flipV="1">
              <a:off x="5124" y="2536"/>
              <a:ext cx="94" cy="4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4" name="Arc 24"/>
            <p:cNvSpPr>
              <a:spLocks/>
            </p:cNvSpPr>
            <p:nvPr/>
          </p:nvSpPr>
          <p:spPr bwMode="auto">
            <a:xfrm rot="11217133" flipV="1">
              <a:off x="5185" y="2585"/>
              <a:ext cx="83" cy="3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5" name="AutoShape 25"/>
            <p:cNvSpPr>
              <a:spLocks noChangeArrowheads="1"/>
            </p:cNvSpPr>
            <p:nvPr/>
          </p:nvSpPr>
          <p:spPr bwMode="auto">
            <a:xfrm>
              <a:off x="5173" y="2716"/>
              <a:ext cx="143" cy="143"/>
            </a:xfrm>
            <a:prstGeom prst="irregularSeal1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 rot="-1899470">
            <a:off x="6804025" y="5105400"/>
            <a:ext cx="325438" cy="730250"/>
            <a:chOff x="3560" y="6680"/>
            <a:chExt cx="330" cy="540"/>
          </a:xfrm>
        </p:grpSpPr>
        <p:sp>
          <p:nvSpPr>
            <p:cNvPr id="230427" name="Oval 27"/>
            <p:cNvSpPr>
              <a:spLocks noChangeArrowheads="1"/>
            </p:cNvSpPr>
            <p:nvPr/>
          </p:nvSpPr>
          <p:spPr bwMode="auto">
            <a:xfrm rot="-1699339">
              <a:off x="3590" y="6680"/>
              <a:ext cx="250" cy="540"/>
            </a:xfrm>
            <a:prstGeom prst="ellipse">
              <a:avLst/>
            </a:prstGeom>
            <a:solidFill>
              <a:srgbClr val="F9C4B5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8" name="Freeform 28"/>
            <p:cNvSpPr>
              <a:spLocks/>
            </p:cNvSpPr>
            <p:nvPr/>
          </p:nvSpPr>
          <p:spPr bwMode="auto">
            <a:xfrm>
              <a:off x="3560" y="6775"/>
              <a:ext cx="330" cy="355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0" y="25"/>
                </a:cxn>
                <a:cxn ang="0">
                  <a:pos x="90" y="5"/>
                </a:cxn>
                <a:cxn ang="0">
                  <a:pos x="140" y="15"/>
                </a:cxn>
                <a:cxn ang="0">
                  <a:pos x="80" y="125"/>
                </a:cxn>
                <a:cxn ang="0">
                  <a:pos x="50" y="185"/>
                </a:cxn>
                <a:cxn ang="0">
                  <a:pos x="110" y="215"/>
                </a:cxn>
                <a:cxn ang="0">
                  <a:pos x="150" y="205"/>
                </a:cxn>
                <a:cxn ang="0">
                  <a:pos x="200" y="165"/>
                </a:cxn>
                <a:cxn ang="0">
                  <a:pos x="240" y="175"/>
                </a:cxn>
                <a:cxn ang="0">
                  <a:pos x="210" y="255"/>
                </a:cxn>
                <a:cxn ang="0">
                  <a:pos x="190" y="355"/>
                </a:cxn>
                <a:cxn ang="0">
                  <a:pos x="330" y="275"/>
                </a:cxn>
              </a:cxnLst>
              <a:rect l="0" t="0" r="r" b="b"/>
              <a:pathLst>
                <a:path w="330" h="355">
                  <a:moveTo>
                    <a:pt x="0" y="65"/>
                  </a:moveTo>
                  <a:cubicBezTo>
                    <a:pt x="20" y="52"/>
                    <a:pt x="40" y="38"/>
                    <a:pt x="60" y="25"/>
                  </a:cubicBezTo>
                  <a:cubicBezTo>
                    <a:pt x="70" y="18"/>
                    <a:pt x="90" y="5"/>
                    <a:pt x="90" y="5"/>
                  </a:cubicBezTo>
                  <a:cubicBezTo>
                    <a:pt x="107" y="8"/>
                    <a:pt x="132" y="0"/>
                    <a:pt x="140" y="15"/>
                  </a:cubicBezTo>
                  <a:cubicBezTo>
                    <a:pt x="165" y="65"/>
                    <a:pt x="118" y="112"/>
                    <a:pt x="80" y="125"/>
                  </a:cubicBezTo>
                  <a:cubicBezTo>
                    <a:pt x="76" y="131"/>
                    <a:pt x="45" y="172"/>
                    <a:pt x="50" y="185"/>
                  </a:cubicBezTo>
                  <a:cubicBezTo>
                    <a:pt x="56" y="200"/>
                    <a:pt x="97" y="211"/>
                    <a:pt x="110" y="215"/>
                  </a:cubicBezTo>
                  <a:cubicBezTo>
                    <a:pt x="123" y="212"/>
                    <a:pt x="139" y="213"/>
                    <a:pt x="150" y="205"/>
                  </a:cubicBezTo>
                  <a:cubicBezTo>
                    <a:pt x="240" y="145"/>
                    <a:pt x="102" y="198"/>
                    <a:pt x="200" y="165"/>
                  </a:cubicBezTo>
                  <a:cubicBezTo>
                    <a:pt x="213" y="168"/>
                    <a:pt x="229" y="166"/>
                    <a:pt x="240" y="175"/>
                  </a:cubicBezTo>
                  <a:cubicBezTo>
                    <a:pt x="277" y="204"/>
                    <a:pt x="229" y="242"/>
                    <a:pt x="210" y="255"/>
                  </a:cubicBezTo>
                  <a:cubicBezTo>
                    <a:pt x="183" y="296"/>
                    <a:pt x="178" y="306"/>
                    <a:pt x="190" y="355"/>
                  </a:cubicBezTo>
                  <a:cubicBezTo>
                    <a:pt x="246" y="336"/>
                    <a:pt x="288" y="317"/>
                    <a:pt x="330" y="27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 rot="-5397507">
            <a:off x="6157119" y="1612107"/>
            <a:ext cx="446087" cy="533400"/>
            <a:chOff x="3560" y="6680"/>
            <a:chExt cx="330" cy="540"/>
          </a:xfrm>
        </p:grpSpPr>
        <p:sp>
          <p:nvSpPr>
            <p:cNvPr id="230430" name="Oval 30"/>
            <p:cNvSpPr>
              <a:spLocks noChangeArrowheads="1"/>
            </p:cNvSpPr>
            <p:nvPr/>
          </p:nvSpPr>
          <p:spPr bwMode="auto">
            <a:xfrm rot="-1699339">
              <a:off x="3590" y="6680"/>
              <a:ext cx="250" cy="540"/>
            </a:xfrm>
            <a:prstGeom prst="ellipse">
              <a:avLst/>
            </a:prstGeom>
            <a:solidFill>
              <a:srgbClr val="F9C4B5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1" name="Freeform 31"/>
            <p:cNvSpPr>
              <a:spLocks/>
            </p:cNvSpPr>
            <p:nvPr/>
          </p:nvSpPr>
          <p:spPr bwMode="auto">
            <a:xfrm>
              <a:off x="3560" y="6775"/>
              <a:ext cx="330" cy="355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0" y="25"/>
                </a:cxn>
                <a:cxn ang="0">
                  <a:pos x="90" y="5"/>
                </a:cxn>
                <a:cxn ang="0">
                  <a:pos x="140" y="15"/>
                </a:cxn>
                <a:cxn ang="0">
                  <a:pos x="80" y="125"/>
                </a:cxn>
                <a:cxn ang="0">
                  <a:pos x="50" y="185"/>
                </a:cxn>
                <a:cxn ang="0">
                  <a:pos x="110" y="215"/>
                </a:cxn>
                <a:cxn ang="0">
                  <a:pos x="150" y="205"/>
                </a:cxn>
                <a:cxn ang="0">
                  <a:pos x="200" y="165"/>
                </a:cxn>
                <a:cxn ang="0">
                  <a:pos x="240" y="175"/>
                </a:cxn>
                <a:cxn ang="0">
                  <a:pos x="210" y="255"/>
                </a:cxn>
                <a:cxn ang="0">
                  <a:pos x="190" y="355"/>
                </a:cxn>
                <a:cxn ang="0">
                  <a:pos x="330" y="275"/>
                </a:cxn>
              </a:cxnLst>
              <a:rect l="0" t="0" r="r" b="b"/>
              <a:pathLst>
                <a:path w="330" h="355">
                  <a:moveTo>
                    <a:pt x="0" y="65"/>
                  </a:moveTo>
                  <a:cubicBezTo>
                    <a:pt x="20" y="52"/>
                    <a:pt x="40" y="38"/>
                    <a:pt x="60" y="25"/>
                  </a:cubicBezTo>
                  <a:cubicBezTo>
                    <a:pt x="70" y="18"/>
                    <a:pt x="90" y="5"/>
                    <a:pt x="90" y="5"/>
                  </a:cubicBezTo>
                  <a:cubicBezTo>
                    <a:pt x="107" y="8"/>
                    <a:pt x="132" y="0"/>
                    <a:pt x="140" y="15"/>
                  </a:cubicBezTo>
                  <a:cubicBezTo>
                    <a:pt x="165" y="65"/>
                    <a:pt x="118" y="112"/>
                    <a:pt x="80" y="125"/>
                  </a:cubicBezTo>
                  <a:cubicBezTo>
                    <a:pt x="76" y="131"/>
                    <a:pt x="45" y="172"/>
                    <a:pt x="50" y="185"/>
                  </a:cubicBezTo>
                  <a:cubicBezTo>
                    <a:pt x="56" y="200"/>
                    <a:pt x="97" y="211"/>
                    <a:pt x="110" y="215"/>
                  </a:cubicBezTo>
                  <a:cubicBezTo>
                    <a:pt x="123" y="212"/>
                    <a:pt x="139" y="213"/>
                    <a:pt x="150" y="205"/>
                  </a:cubicBezTo>
                  <a:cubicBezTo>
                    <a:pt x="240" y="145"/>
                    <a:pt x="102" y="198"/>
                    <a:pt x="200" y="165"/>
                  </a:cubicBezTo>
                  <a:cubicBezTo>
                    <a:pt x="213" y="168"/>
                    <a:pt x="229" y="166"/>
                    <a:pt x="240" y="175"/>
                  </a:cubicBezTo>
                  <a:cubicBezTo>
                    <a:pt x="277" y="204"/>
                    <a:pt x="229" y="242"/>
                    <a:pt x="210" y="255"/>
                  </a:cubicBezTo>
                  <a:cubicBezTo>
                    <a:pt x="183" y="296"/>
                    <a:pt x="178" y="306"/>
                    <a:pt x="190" y="355"/>
                  </a:cubicBezTo>
                  <a:cubicBezTo>
                    <a:pt x="246" y="336"/>
                    <a:pt x="288" y="317"/>
                    <a:pt x="330" y="27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432" name="Oval 32"/>
          <p:cNvSpPr>
            <a:spLocks noChangeArrowheads="1"/>
          </p:cNvSpPr>
          <p:nvPr/>
        </p:nvSpPr>
        <p:spPr bwMode="auto">
          <a:xfrm rot="16202493" flipH="1">
            <a:off x="6612731" y="5561807"/>
            <a:ext cx="96837" cy="762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33" name="Oval 33"/>
          <p:cNvSpPr>
            <a:spLocks noChangeArrowheads="1"/>
          </p:cNvSpPr>
          <p:nvPr/>
        </p:nvSpPr>
        <p:spPr bwMode="auto">
          <a:xfrm rot="16202493" flipH="1">
            <a:off x="7738269" y="5612607"/>
            <a:ext cx="96837" cy="762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34" name="Oval 34"/>
          <p:cNvSpPr>
            <a:spLocks noChangeArrowheads="1"/>
          </p:cNvSpPr>
          <p:nvPr/>
        </p:nvSpPr>
        <p:spPr bwMode="auto">
          <a:xfrm rot="16202493" flipH="1">
            <a:off x="6021388" y="4722813"/>
            <a:ext cx="95250" cy="762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35" name="Oval 35"/>
          <p:cNvSpPr>
            <a:spLocks noChangeArrowheads="1"/>
          </p:cNvSpPr>
          <p:nvPr/>
        </p:nvSpPr>
        <p:spPr bwMode="auto">
          <a:xfrm rot="16202493" flipH="1">
            <a:off x="6973888" y="3971925"/>
            <a:ext cx="96837" cy="74613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36" name="Oval 36"/>
          <p:cNvSpPr>
            <a:spLocks noChangeArrowheads="1"/>
          </p:cNvSpPr>
          <p:nvPr/>
        </p:nvSpPr>
        <p:spPr bwMode="auto">
          <a:xfrm rot="16202493" flipH="1">
            <a:off x="5992019" y="3140869"/>
            <a:ext cx="95250" cy="74612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 rot="-5397507">
            <a:off x="6236494" y="4817269"/>
            <a:ext cx="309563" cy="466725"/>
            <a:chOff x="3317" y="8080"/>
            <a:chExt cx="426" cy="670"/>
          </a:xfrm>
        </p:grpSpPr>
        <p:sp>
          <p:nvSpPr>
            <p:cNvPr id="230438" name="Oval 38"/>
            <p:cNvSpPr>
              <a:spLocks noChangeArrowheads="1"/>
            </p:cNvSpPr>
            <p:nvPr/>
          </p:nvSpPr>
          <p:spPr bwMode="auto">
            <a:xfrm>
              <a:off x="3457" y="8140"/>
              <a:ext cx="143" cy="57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9" name="Oval 39"/>
            <p:cNvSpPr>
              <a:spLocks noChangeArrowheads="1"/>
            </p:cNvSpPr>
            <p:nvPr/>
          </p:nvSpPr>
          <p:spPr bwMode="auto">
            <a:xfrm>
              <a:off x="3600" y="8210"/>
              <a:ext cx="143" cy="43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0" name="Oval 40"/>
            <p:cNvSpPr>
              <a:spLocks noChangeArrowheads="1"/>
            </p:cNvSpPr>
            <p:nvPr/>
          </p:nvSpPr>
          <p:spPr bwMode="auto">
            <a:xfrm>
              <a:off x="3317" y="8080"/>
              <a:ext cx="143" cy="67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441" name="Oval 41"/>
          <p:cNvSpPr>
            <a:spLocks noChangeArrowheads="1"/>
          </p:cNvSpPr>
          <p:nvPr/>
        </p:nvSpPr>
        <p:spPr bwMode="auto">
          <a:xfrm rot="-5397507">
            <a:off x="6960394" y="2383632"/>
            <a:ext cx="1055687" cy="7810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42" name="Freeform 42"/>
          <p:cNvSpPr>
            <a:spLocks/>
          </p:cNvSpPr>
          <p:nvPr/>
        </p:nvSpPr>
        <p:spPr bwMode="auto">
          <a:xfrm rot="-5397507">
            <a:off x="7088981" y="2499519"/>
            <a:ext cx="771525" cy="566738"/>
          </a:xfrm>
          <a:custGeom>
            <a:avLst/>
            <a:gdLst/>
            <a:ahLst/>
            <a:cxnLst>
              <a:cxn ang="0">
                <a:pos x="88" y="93"/>
              </a:cxn>
              <a:cxn ang="0">
                <a:pos x="178" y="103"/>
              </a:cxn>
              <a:cxn ang="0">
                <a:pos x="238" y="273"/>
              </a:cxn>
              <a:cxn ang="0">
                <a:pos x="338" y="263"/>
              </a:cxn>
              <a:cxn ang="0">
                <a:pos x="318" y="173"/>
              </a:cxn>
              <a:cxn ang="0">
                <a:pos x="188" y="223"/>
              </a:cxn>
              <a:cxn ang="0">
                <a:pos x="88" y="213"/>
              </a:cxn>
              <a:cxn ang="0">
                <a:pos x="98" y="173"/>
              </a:cxn>
              <a:cxn ang="0">
                <a:pos x="128" y="183"/>
              </a:cxn>
              <a:cxn ang="0">
                <a:pos x="78" y="273"/>
              </a:cxn>
              <a:cxn ang="0">
                <a:pos x="48" y="303"/>
              </a:cxn>
              <a:cxn ang="0">
                <a:pos x="8" y="343"/>
              </a:cxn>
              <a:cxn ang="0">
                <a:pos x="18" y="413"/>
              </a:cxn>
              <a:cxn ang="0">
                <a:pos x="108" y="393"/>
              </a:cxn>
              <a:cxn ang="0">
                <a:pos x="138" y="363"/>
              </a:cxn>
              <a:cxn ang="0">
                <a:pos x="158" y="303"/>
              </a:cxn>
              <a:cxn ang="0">
                <a:pos x="128" y="283"/>
              </a:cxn>
              <a:cxn ang="0">
                <a:pos x="118" y="363"/>
              </a:cxn>
              <a:cxn ang="0">
                <a:pos x="248" y="423"/>
              </a:cxn>
              <a:cxn ang="0">
                <a:pos x="288" y="413"/>
              </a:cxn>
              <a:cxn ang="0">
                <a:pos x="318" y="323"/>
              </a:cxn>
              <a:cxn ang="0">
                <a:pos x="378" y="293"/>
              </a:cxn>
              <a:cxn ang="0">
                <a:pos x="228" y="3"/>
              </a:cxn>
              <a:cxn ang="0">
                <a:pos x="188" y="13"/>
              </a:cxn>
              <a:cxn ang="0">
                <a:pos x="228" y="93"/>
              </a:cxn>
              <a:cxn ang="0">
                <a:pos x="278" y="83"/>
              </a:cxn>
              <a:cxn ang="0">
                <a:pos x="338" y="43"/>
              </a:cxn>
              <a:cxn ang="0">
                <a:pos x="418" y="103"/>
              </a:cxn>
              <a:cxn ang="0">
                <a:pos x="468" y="273"/>
              </a:cxn>
              <a:cxn ang="0">
                <a:pos x="398" y="313"/>
              </a:cxn>
              <a:cxn ang="0">
                <a:pos x="418" y="233"/>
              </a:cxn>
              <a:cxn ang="0">
                <a:pos x="228" y="143"/>
              </a:cxn>
              <a:cxn ang="0">
                <a:pos x="188" y="133"/>
              </a:cxn>
              <a:cxn ang="0">
                <a:pos x="128" y="113"/>
              </a:cxn>
              <a:cxn ang="0">
                <a:pos x="28" y="183"/>
              </a:cxn>
              <a:cxn ang="0">
                <a:pos x="38" y="153"/>
              </a:cxn>
              <a:cxn ang="0">
                <a:pos x="28" y="123"/>
              </a:cxn>
            </a:cxnLst>
            <a:rect l="0" t="0" r="r" b="b"/>
            <a:pathLst>
              <a:path w="470" h="423">
                <a:moveTo>
                  <a:pt x="88" y="93"/>
                </a:moveTo>
                <a:cubicBezTo>
                  <a:pt x="131" y="107"/>
                  <a:pt x="135" y="89"/>
                  <a:pt x="178" y="103"/>
                </a:cubicBezTo>
                <a:cubicBezTo>
                  <a:pt x="214" y="157"/>
                  <a:pt x="201" y="218"/>
                  <a:pt x="238" y="273"/>
                </a:cubicBezTo>
                <a:cubicBezTo>
                  <a:pt x="271" y="270"/>
                  <a:pt x="306" y="274"/>
                  <a:pt x="338" y="263"/>
                </a:cubicBezTo>
                <a:cubicBezTo>
                  <a:pt x="393" y="245"/>
                  <a:pt x="338" y="186"/>
                  <a:pt x="318" y="173"/>
                </a:cubicBezTo>
                <a:cubicBezTo>
                  <a:pt x="254" y="180"/>
                  <a:pt x="208" y="163"/>
                  <a:pt x="188" y="223"/>
                </a:cubicBezTo>
                <a:cubicBezTo>
                  <a:pt x="155" y="220"/>
                  <a:pt x="117" y="229"/>
                  <a:pt x="88" y="213"/>
                </a:cubicBezTo>
                <a:cubicBezTo>
                  <a:pt x="76" y="206"/>
                  <a:pt x="87" y="181"/>
                  <a:pt x="98" y="173"/>
                </a:cubicBezTo>
                <a:cubicBezTo>
                  <a:pt x="106" y="167"/>
                  <a:pt x="118" y="180"/>
                  <a:pt x="128" y="183"/>
                </a:cubicBezTo>
                <a:cubicBezTo>
                  <a:pt x="118" y="235"/>
                  <a:pt x="128" y="256"/>
                  <a:pt x="78" y="273"/>
                </a:cubicBezTo>
                <a:cubicBezTo>
                  <a:pt x="68" y="283"/>
                  <a:pt x="60" y="295"/>
                  <a:pt x="48" y="303"/>
                </a:cubicBezTo>
                <a:cubicBezTo>
                  <a:pt x="2" y="333"/>
                  <a:pt x="27" y="286"/>
                  <a:pt x="8" y="343"/>
                </a:cubicBezTo>
                <a:cubicBezTo>
                  <a:pt x="11" y="366"/>
                  <a:pt x="0" y="398"/>
                  <a:pt x="18" y="413"/>
                </a:cubicBezTo>
                <a:cubicBezTo>
                  <a:pt x="28" y="421"/>
                  <a:pt x="90" y="399"/>
                  <a:pt x="108" y="393"/>
                </a:cubicBezTo>
                <a:cubicBezTo>
                  <a:pt x="118" y="383"/>
                  <a:pt x="131" y="375"/>
                  <a:pt x="138" y="363"/>
                </a:cubicBezTo>
                <a:cubicBezTo>
                  <a:pt x="148" y="345"/>
                  <a:pt x="158" y="303"/>
                  <a:pt x="158" y="303"/>
                </a:cubicBezTo>
                <a:cubicBezTo>
                  <a:pt x="148" y="296"/>
                  <a:pt x="140" y="281"/>
                  <a:pt x="128" y="283"/>
                </a:cubicBezTo>
                <a:cubicBezTo>
                  <a:pt x="95" y="290"/>
                  <a:pt x="111" y="354"/>
                  <a:pt x="118" y="363"/>
                </a:cubicBezTo>
                <a:cubicBezTo>
                  <a:pt x="148" y="401"/>
                  <a:pt x="205" y="412"/>
                  <a:pt x="248" y="423"/>
                </a:cubicBezTo>
                <a:cubicBezTo>
                  <a:pt x="261" y="420"/>
                  <a:pt x="277" y="421"/>
                  <a:pt x="288" y="413"/>
                </a:cubicBezTo>
                <a:cubicBezTo>
                  <a:pt x="321" y="391"/>
                  <a:pt x="303" y="353"/>
                  <a:pt x="318" y="323"/>
                </a:cubicBezTo>
                <a:cubicBezTo>
                  <a:pt x="326" y="307"/>
                  <a:pt x="364" y="298"/>
                  <a:pt x="378" y="293"/>
                </a:cubicBezTo>
                <a:cubicBezTo>
                  <a:pt x="470" y="155"/>
                  <a:pt x="357" y="35"/>
                  <a:pt x="228" y="3"/>
                </a:cubicBezTo>
                <a:cubicBezTo>
                  <a:pt x="215" y="6"/>
                  <a:pt x="193" y="0"/>
                  <a:pt x="188" y="13"/>
                </a:cubicBezTo>
                <a:cubicBezTo>
                  <a:pt x="167" y="63"/>
                  <a:pt x="201" y="75"/>
                  <a:pt x="228" y="93"/>
                </a:cubicBezTo>
                <a:cubicBezTo>
                  <a:pt x="245" y="90"/>
                  <a:pt x="263" y="90"/>
                  <a:pt x="278" y="83"/>
                </a:cubicBezTo>
                <a:cubicBezTo>
                  <a:pt x="300" y="73"/>
                  <a:pt x="338" y="43"/>
                  <a:pt x="338" y="43"/>
                </a:cubicBezTo>
                <a:cubicBezTo>
                  <a:pt x="376" y="56"/>
                  <a:pt x="385" y="81"/>
                  <a:pt x="418" y="103"/>
                </a:cubicBezTo>
                <a:cubicBezTo>
                  <a:pt x="453" y="155"/>
                  <a:pt x="458" y="211"/>
                  <a:pt x="468" y="273"/>
                </a:cubicBezTo>
                <a:cubicBezTo>
                  <a:pt x="453" y="319"/>
                  <a:pt x="447" y="329"/>
                  <a:pt x="398" y="313"/>
                </a:cubicBezTo>
                <a:cubicBezTo>
                  <a:pt x="405" y="286"/>
                  <a:pt x="411" y="260"/>
                  <a:pt x="418" y="233"/>
                </a:cubicBezTo>
                <a:cubicBezTo>
                  <a:pt x="438" y="154"/>
                  <a:pt x="267" y="147"/>
                  <a:pt x="228" y="143"/>
                </a:cubicBezTo>
                <a:cubicBezTo>
                  <a:pt x="215" y="140"/>
                  <a:pt x="201" y="137"/>
                  <a:pt x="188" y="133"/>
                </a:cubicBezTo>
                <a:cubicBezTo>
                  <a:pt x="168" y="127"/>
                  <a:pt x="128" y="113"/>
                  <a:pt x="128" y="113"/>
                </a:cubicBezTo>
                <a:cubicBezTo>
                  <a:pt x="61" y="120"/>
                  <a:pt x="1" y="103"/>
                  <a:pt x="28" y="183"/>
                </a:cubicBezTo>
                <a:cubicBezTo>
                  <a:pt x="31" y="173"/>
                  <a:pt x="38" y="164"/>
                  <a:pt x="38" y="153"/>
                </a:cubicBezTo>
                <a:cubicBezTo>
                  <a:pt x="38" y="142"/>
                  <a:pt x="28" y="123"/>
                  <a:pt x="28" y="123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 rot="-4625620">
            <a:off x="6531769" y="2018506"/>
            <a:ext cx="1143000" cy="782638"/>
            <a:chOff x="4012" y="1335"/>
            <a:chExt cx="1149" cy="942"/>
          </a:xfrm>
        </p:grpSpPr>
        <p:sp>
          <p:nvSpPr>
            <p:cNvPr id="230444" name="Freeform 44"/>
            <p:cNvSpPr>
              <a:spLocks/>
            </p:cNvSpPr>
            <p:nvPr/>
          </p:nvSpPr>
          <p:spPr bwMode="auto">
            <a:xfrm>
              <a:off x="4012" y="1335"/>
              <a:ext cx="1149" cy="942"/>
            </a:xfrm>
            <a:custGeom>
              <a:avLst/>
              <a:gdLst/>
              <a:ahLst/>
              <a:cxnLst>
                <a:cxn ang="0">
                  <a:pos x="0" y="622"/>
                </a:cxn>
                <a:cxn ang="0">
                  <a:pos x="0" y="437"/>
                </a:cxn>
                <a:cxn ang="0">
                  <a:pos x="13" y="167"/>
                </a:cxn>
                <a:cxn ang="0">
                  <a:pos x="74" y="7"/>
                </a:cxn>
                <a:cxn ang="0">
                  <a:pos x="123" y="117"/>
                </a:cxn>
                <a:cxn ang="0">
                  <a:pos x="136" y="548"/>
                </a:cxn>
                <a:cxn ang="0">
                  <a:pos x="173" y="573"/>
                </a:cxn>
                <a:cxn ang="0">
                  <a:pos x="210" y="437"/>
                </a:cxn>
                <a:cxn ang="0">
                  <a:pos x="222" y="19"/>
                </a:cxn>
                <a:cxn ang="0">
                  <a:pos x="259" y="7"/>
                </a:cxn>
                <a:cxn ang="0">
                  <a:pos x="296" y="93"/>
                </a:cxn>
                <a:cxn ang="0">
                  <a:pos x="283" y="425"/>
                </a:cxn>
                <a:cxn ang="0">
                  <a:pos x="345" y="523"/>
                </a:cxn>
                <a:cxn ang="0">
                  <a:pos x="394" y="43"/>
                </a:cxn>
                <a:cxn ang="0">
                  <a:pos x="431" y="68"/>
                </a:cxn>
                <a:cxn ang="0">
                  <a:pos x="456" y="142"/>
                </a:cxn>
                <a:cxn ang="0">
                  <a:pos x="542" y="548"/>
                </a:cxn>
                <a:cxn ang="0">
                  <a:pos x="591" y="203"/>
                </a:cxn>
                <a:cxn ang="0">
                  <a:pos x="640" y="56"/>
                </a:cxn>
                <a:cxn ang="0">
                  <a:pos x="653" y="437"/>
                </a:cxn>
                <a:cxn ang="0">
                  <a:pos x="640" y="487"/>
                </a:cxn>
                <a:cxn ang="0">
                  <a:pos x="616" y="560"/>
                </a:cxn>
                <a:cxn ang="0">
                  <a:pos x="628" y="622"/>
                </a:cxn>
                <a:cxn ang="0">
                  <a:pos x="739" y="536"/>
                </a:cxn>
                <a:cxn ang="0">
                  <a:pos x="776" y="400"/>
                </a:cxn>
                <a:cxn ang="0">
                  <a:pos x="788" y="363"/>
                </a:cxn>
                <a:cxn ang="0">
                  <a:pos x="825" y="351"/>
                </a:cxn>
                <a:cxn ang="0">
                  <a:pos x="837" y="560"/>
                </a:cxn>
                <a:cxn ang="0">
                  <a:pos x="788" y="634"/>
                </a:cxn>
                <a:cxn ang="0">
                  <a:pos x="850" y="659"/>
                </a:cxn>
                <a:cxn ang="0">
                  <a:pos x="862" y="622"/>
                </a:cxn>
                <a:cxn ang="0">
                  <a:pos x="960" y="487"/>
                </a:cxn>
                <a:cxn ang="0">
                  <a:pos x="997" y="511"/>
                </a:cxn>
                <a:cxn ang="0">
                  <a:pos x="960" y="671"/>
                </a:cxn>
                <a:cxn ang="0">
                  <a:pos x="886" y="720"/>
                </a:cxn>
                <a:cxn ang="0">
                  <a:pos x="862" y="831"/>
                </a:cxn>
                <a:cxn ang="0">
                  <a:pos x="936" y="819"/>
                </a:cxn>
                <a:cxn ang="0">
                  <a:pos x="1034" y="671"/>
                </a:cxn>
                <a:cxn ang="0">
                  <a:pos x="1046" y="634"/>
                </a:cxn>
                <a:cxn ang="0">
                  <a:pos x="1096" y="622"/>
                </a:cxn>
                <a:cxn ang="0">
                  <a:pos x="1133" y="634"/>
                </a:cxn>
                <a:cxn ang="0">
                  <a:pos x="1034" y="880"/>
                </a:cxn>
                <a:cxn ang="0">
                  <a:pos x="960" y="942"/>
                </a:cxn>
              </a:cxnLst>
              <a:rect l="0" t="0" r="r" b="b"/>
              <a:pathLst>
                <a:path w="1149" h="942">
                  <a:moveTo>
                    <a:pt x="0" y="622"/>
                  </a:moveTo>
                  <a:cubicBezTo>
                    <a:pt x="33" y="528"/>
                    <a:pt x="0" y="638"/>
                    <a:pt x="0" y="437"/>
                  </a:cubicBezTo>
                  <a:cubicBezTo>
                    <a:pt x="0" y="347"/>
                    <a:pt x="7" y="257"/>
                    <a:pt x="13" y="167"/>
                  </a:cubicBezTo>
                  <a:cubicBezTo>
                    <a:pt x="17" y="105"/>
                    <a:pt x="11" y="27"/>
                    <a:pt x="74" y="7"/>
                  </a:cubicBezTo>
                  <a:cubicBezTo>
                    <a:pt x="87" y="47"/>
                    <a:pt x="110" y="77"/>
                    <a:pt x="123" y="117"/>
                  </a:cubicBezTo>
                  <a:cubicBezTo>
                    <a:pt x="127" y="261"/>
                    <a:pt x="120" y="405"/>
                    <a:pt x="136" y="548"/>
                  </a:cubicBezTo>
                  <a:cubicBezTo>
                    <a:pt x="138" y="563"/>
                    <a:pt x="161" y="582"/>
                    <a:pt x="173" y="573"/>
                  </a:cubicBezTo>
                  <a:cubicBezTo>
                    <a:pt x="186" y="563"/>
                    <a:pt x="206" y="456"/>
                    <a:pt x="210" y="437"/>
                  </a:cubicBezTo>
                  <a:cubicBezTo>
                    <a:pt x="214" y="298"/>
                    <a:pt x="206" y="157"/>
                    <a:pt x="222" y="19"/>
                  </a:cubicBezTo>
                  <a:cubicBezTo>
                    <a:pt x="223" y="6"/>
                    <a:pt x="248" y="0"/>
                    <a:pt x="259" y="7"/>
                  </a:cubicBezTo>
                  <a:cubicBezTo>
                    <a:pt x="270" y="13"/>
                    <a:pt x="291" y="78"/>
                    <a:pt x="296" y="93"/>
                  </a:cubicBezTo>
                  <a:cubicBezTo>
                    <a:pt x="292" y="204"/>
                    <a:pt x="283" y="314"/>
                    <a:pt x="283" y="425"/>
                  </a:cubicBezTo>
                  <a:cubicBezTo>
                    <a:pt x="283" y="557"/>
                    <a:pt x="267" y="544"/>
                    <a:pt x="345" y="523"/>
                  </a:cubicBezTo>
                  <a:cubicBezTo>
                    <a:pt x="397" y="368"/>
                    <a:pt x="343" y="199"/>
                    <a:pt x="394" y="43"/>
                  </a:cubicBezTo>
                  <a:cubicBezTo>
                    <a:pt x="406" y="51"/>
                    <a:pt x="423" y="55"/>
                    <a:pt x="431" y="68"/>
                  </a:cubicBezTo>
                  <a:cubicBezTo>
                    <a:pt x="445" y="90"/>
                    <a:pt x="456" y="142"/>
                    <a:pt x="456" y="142"/>
                  </a:cubicBezTo>
                  <a:cubicBezTo>
                    <a:pt x="464" y="398"/>
                    <a:pt x="365" y="491"/>
                    <a:pt x="542" y="548"/>
                  </a:cubicBezTo>
                  <a:cubicBezTo>
                    <a:pt x="578" y="438"/>
                    <a:pt x="577" y="318"/>
                    <a:pt x="591" y="203"/>
                  </a:cubicBezTo>
                  <a:cubicBezTo>
                    <a:pt x="608" y="63"/>
                    <a:pt x="567" y="103"/>
                    <a:pt x="640" y="56"/>
                  </a:cubicBezTo>
                  <a:cubicBezTo>
                    <a:pt x="773" y="99"/>
                    <a:pt x="680" y="330"/>
                    <a:pt x="653" y="437"/>
                  </a:cubicBezTo>
                  <a:cubicBezTo>
                    <a:pt x="649" y="454"/>
                    <a:pt x="644" y="470"/>
                    <a:pt x="640" y="487"/>
                  </a:cubicBezTo>
                  <a:cubicBezTo>
                    <a:pt x="634" y="512"/>
                    <a:pt x="616" y="560"/>
                    <a:pt x="616" y="560"/>
                  </a:cubicBezTo>
                  <a:cubicBezTo>
                    <a:pt x="620" y="581"/>
                    <a:pt x="610" y="611"/>
                    <a:pt x="628" y="622"/>
                  </a:cubicBezTo>
                  <a:cubicBezTo>
                    <a:pt x="699" y="663"/>
                    <a:pt x="716" y="570"/>
                    <a:pt x="739" y="536"/>
                  </a:cubicBezTo>
                  <a:cubicBezTo>
                    <a:pt x="762" y="467"/>
                    <a:pt x="748" y="512"/>
                    <a:pt x="776" y="400"/>
                  </a:cubicBezTo>
                  <a:cubicBezTo>
                    <a:pt x="779" y="387"/>
                    <a:pt x="779" y="372"/>
                    <a:pt x="788" y="363"/>
                  </a:cubicBezTo>
                  <a:cubicBezTo>
                    <a:pt x="797" y="354"/>
                    <a:pt x="813" y="355"/>
                    <a:pt x="825" y="351"/>
                  </a:cubicBezTo>
                  <a:cubicBezTo>
                    <a:pt x="876" y="426"/>
                    <a:pt x="875" y="409"/>
                    <a:pt x="837" y="560"/>
                  </a:cubicBezTo>
                  <a:cubicBezTo>
                    <a:pt x="830" y="589"/>
                    <a:pt x="788" y="634"/>
                    <a:pt x="788" y="634"/>
                  </a:cubicBezTo>
                  <a:cubicBezTo>
                    <a:pt x="776" y="672"/>
                    <a:pt x="749" y="716"/>
                    <a:pt x="850" y="659"/>
                  </a:cubicBezTo>
                  <a:cubicBezTo>
                    <a:pt x="861" y="653"/>
                    <a:pt x="856" y="634"/>
                    <a:pt x="862" y="622"/>
                  </a:cubicBezTo>
                  <a:cubicBezTo>
                    <a:pt x="888" y="568"/>
                    <a:pt x="909" y="520"/>
                    <a:pt x="960" y="487"/>
                  </a:cubicBezTo>
                  <a:cubicBezTo>
                    <a:pt x="972" y="495"/>
                    <a:pt x="995" y="497"/>
                    <a:pt x="997" y="511"/>
                  </a:cubicBezTo>
                  <a:cubicBezTo>
                    <a:pt x="1004" y="550"/>
                    <a:pt x="1001" y="636"/>
                    <a:pt x="960" y="671"/>
                  </a:cubicBezTo>
                  <a:cubicBezTo>
                    <a:pt x="938" y="690"/>
                    <a:pt x="886" y="720"/>
                    <a:pt x="886" y="720"/>
                  </a:cubicBezTo>
                  <a:cubicBezTo>
                    <a:pt x="857" y="764"/>
                    <a:pt x="846" y="780"/>
                    <a:pt x="862" y="831"/>
                  </a:cubicBezTo>
                  <a:cubicBezTo>
                    <a:pt x="887" y="827"/>
                    <a:pt x="916" y="833"/>
                    <a:pt x="936" y="819"/>
                  </a:cubicBezTo>
                  <a:cubicBezTo>
                    <a:pt x="966" y="798"/>
                    <a:pt x="1010" y="707"/>
                    <a:pt x="1034" y="671"/>
                  </a:cubicBezTo>
                  <a:cubicBezTo>
                    <a:pt x="1041" y="660"/>
                    <a:pt x="1036" y="642"/>
                    <a:pt x="1046" y="634"/>
                  </a:cubicBezTo>
                  <a:cubicBezTo>
                    <a:pt x="1059" y="623"/>
                    <a:pt x="1079" y="626"/>
                    <a:pt x="1096" y="622"/>
                  </a:cubicBezTo>
                  <a:cubicBezTo>
                    <a:pt x="1108" y="626"/>
                    <a:pt x="1131" y="621"/>
                    <a:pt x="1133" y="634"/>
                  </a:cubicBezTo>
                  <a:cubicBezTo>
                    <a:pt x="1149" y="731"/>
                    <a:pt x="1109" y="822"/>
                    <a:pt x="1034" y="880"/>
                  </a:cubicBezTo>
                  <a:cubicBezTo>
                    <a:pt x="957" y="941"/>
                    <a:pt x="960" y="899"/>
                    <a:pt x="960" y="942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5" name="Oval 45"/>
            <p:cNvSpPr>
              <a:spLocks noChangeAspect="1" noChangeArrowheads="1"/>
            </p:cNvSpPr>
            <p:nvPr/>
          </p:nvSpPr>
          <p:spPr bwMode="auto">
            <a:xfrm>
              <a:off x="5107" y="2018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6" name="Oval 46"/>
            <p:cNvSpPr>
              <a:spLocks noChangeAspect="1" noChangeArrowheads="1"/>
            </p:cNvSpPr>
            <p:nvPr/>
          </p:nvSpPr>
          <p:spPr bwMode="auto">
            <a:xfrm>
              <a:off x="4695" y="1507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7" name="Oval 47"/>
            <p:cNvSpPr>
              <a:spLocks noChangeAspect="1" noChangeArrowheads="1"/>
            </p:cNvSpPr>
            <p:nvPr/>
          </p:nvSpPr>
          <p:spPr bwMode="auto">
            <a:xfrm>
              <a:off x="4455" y="1550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8" name="Oval 48"/>
            <p:cNvSpPr>
              <a:spLocks noChangeAspect="1" noChangeArrowheads="1"/>
            </p:cNvSpPr>
            <p:nvPr/>
          </p:nvSpPr>
          <p:spPr bwMode="auto">
            <a:xfrm>
              <a:off x="4856" y="1717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9" name="Oval 49"/>
            <p:cNvSpPr>
              <a:spLocks noChangeAspect="1" noChangeArrowheads="1"/>
            </p:cNvSpPr>
            <p:nvPr/>
          </p:nvSpPr>
          <p:spPr bwMode="auto">
            <a:xfrm>
              <a:off x="4012" y="1452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50" name="Oval 50"/>
            <p:cNvSpPr>
              <a:spLocks noChangeAspect="1" noChangeArrowheads="1"/>
            </p:cNvSpPr>
            <p:nvPr/>
          </p:nvSpPr>
          <p:spPr bwMode="auto">
            <a:xfrm>
              <a:off x="4018" y="1754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51" name="Oval 51"/>
            <p:cNvSpPr>
              <a:spLocks noChangeAspect="1" noChangeArrowheads="1"/>
            </p:cNvSpPr>
            <p:nvPr/>
          </p:nvSpPr>
          <p:spPr bwMode="auto">
            <a:xfrm>
              <a:off x="4579" y="1686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52" name="Oval 52"/>
            <p:cNvSpPr>
              <a:spLocks noChangeAspect="1" noChangeArrowheads="1"/>
            </p:cNvSpPr>
            <p:nvPr/>
          </p:nvSpPr>
          <p:spPr bwMode="auto">
            <a:xfrm>
              <a:off x="4399" y="1372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53" name="Oval 53"/>
            <p:cNvSpPr>
              <a:spLocks noChangeAspect="1" noChangeArrowheads="1"/>
            </p:cNvSpPr>
            <p:nvPr/>
          </p:nvSpPr>
          <p:spPr bwMode="auto">
            <a:xfrm>
              <a:off x="4652" y="1957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54" name="Oval 54"/>
            <p:cNvSpPr>
              <a:spLocks noChangeAspect="1" noChangeArrowheads="1"/>
            </p:cNvSpPr>
            <p:nvPr/>
          </p:nvSpPr>
          <p:spPr bwMode="auto">
            <a:xfrm>
              <a:off x="4283" y="1772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55" name="Oval 55"/>
            <p:cNvSpPr>
              <a:spLocks noChangeAspect="1" noChangeArrowheads="1"/>
            </p:cNvSpPr>
            <p:nvPr/>
          </p:nvSpPr>
          <p:spPr bwMode="auto">
            <a:xfrm>
              <a:off x="4265" y="1347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56" name="Oval 56"/>
            <p:cNvSpPr>
              <a:spLocks noChangeAspect="1" noChangeArrowheads="1"/>
            </p:cNvSpPr>
            <p:nvPr/>
          </p:nvSpPr>
          <p:spPr bwMode="auto">
            <a:xfrm>
              <a:off x="4013" y="1624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7"/>
          <p:cNvGrpSpPr>
            <a:grpSpLocks/>
          </p:cNvGrpSpPr>
          <p:nvPr/>
        </p:nvGrpSpPr>
        <p:grpSpPr bwMode="auto">
          <a:xfrm rot="-5397507">
            <a:off x="7847806" y="5033169"/>
            <a:ext cx="309563" cy="466725"/>
            <a:chOff x="3317" y="8080"/>
            <a:chExt cx="426" cy="670"/>
          </a:xfrm>
        </p:grpSpPr>
        <p:sp>
          <p:nvSpPr>
            <p:cNvPr id="230458" name="Oval 58"/>
            <p:cNvSpPr>
              <a:spLocks noChangeArrowheads="1"/>
            </p:cNvSpPr>
            <p:nvPr/>
          </p:nvSpPr>
          <p:spPr bwMode="auto">
            <a:xfrm>
              <a:off x="3457" y="8140"/>
              <a:ext cx="143" cy="57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59" name="Oval 59"/>
            <p:cNvSpPr>
              <a:spLocks noChangeArrowheads="1"/>
            </p:cNvSpPr>
            <p:nvPr/>
          </p:nvSpPr>
          <p:spPr bwMode="auto">
            <a:xfrm>
              <a:off x="3600" y="8210"/>
              <a:ext cx="143" cy="43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60" name="Oval 60"/>
            <p:cNvSpPr>
              <a:spLocks noChangeArrowheads="1"/>
            </p:cNvSpPr>
            <p:nvPr/>
          </p:nvSpPr>
          <p:spPr bwMode="auto">
            <a:xfrm>
              <a:off x="3317" y="8080"/>
              <a:ext cx="143" cy="67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461" name="Oval 61"/>
          <p:cNvSpPr>
            <a:spLocks noChangeArrowheads="1"/>
          </p:cNvSpPr>
          <p:nvPr/>
        </p:nvSpPr>
        <p:spPr bwMode="auto">
          <a:xfrm rot="16202493" flipH="1">
            <a:off x="8078788" y="3014662"/>
            <a:ext cx="96838" cy="74613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62" name="Oval 62"/>
          <p:cNvSpPr>
            <a:spLocks noChangeArrowheads="1"/>
          </p:cNvSpPr>
          <p:nvPr/>
        </p:nvSpPr>
        <p:spPr bwMode="auto">
          <a:xfrm rot="16202493" flipH="1">
            <a:off x="6799263" y="1524000"/>
            <a:ext cx="96837" cy="74613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 rot="-64029">
            <a:off x="708025" y="1431925"/>
            <a:ext cx="1803400" cy="4419600"/>
            <a:chOff x="2940" y="1550"/>
            <a:chExt cx="1955" cy="3435"/>
          </a:xfrm>
        </p:grpSpPr>
        <p:sp>
          <p:nvSpPr>
            <p:cNvPr id="230464" name="Freeform 64"/>
            <p:cNvSpPr>
              <a:spLocks/>
            </p:cNvSpPr>
            <p:nvPr/>
          </p:nvSpPr>
          <p:spPr bwMode="auto">
            <a:xfrm>
              <a:off x="3900" y="1555"/>
              <a:ext cx="995" cy="290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60" y="15"/>
                </a:cxn>
                <a:cxn ang="0">
                  <a:pos x="350" y="105"/>
                </a:cxn>
                <a:cxn ang="0">
                  <a:pos x="480" y="225"/>
                </a:cxn>
                <a:cxn ang="0">
                  <a:pos x="630" y="375"/>
                </a:cxn>
                <a:cxn ang="0">
                  <a:pos x="730" y="555"/>
                </a:cxn>
                <a:cxn ang="0">
                  <a:pos x="810" y="695"/>
                </a:cxn>
                <a:cxn ang="0">
                  <a:pos x="880" y="935"/>
                </a:cxn>
                <a:cxn ang="0">
                  <a:pos x="960" y="1185"/>
                </a:cxn>
                <a:cxn ang="0">
                  <a:pos x="990" y="1495"/>
                </a:cxn>
                <a:cxn ang="0">
                  <a:pos x="990" y="1755"/>
                </a:cxn>
                <a:cxn ang="0">
                  <a:pos x="990" y="1985"/>
                </a:cxn>
                <a:cxn ang="0">
                  <a:pos x="960" y="2115"/>
                </a:cxn>
                <a:cxn ang="0">
                  <a:pos x="900" y="2425"/>
                </a:cxn>
                <a:cxn ang="0">
                  <a:pos x="830" y="2665"/>
                </a:cxn>
                <a:cxn ang="0">
                  <a:pos x="710" y="2905"/>
                </a:cxn>
              </a:cxnLst>
              <a:rect l="0" t="0" r="r" b="b"/>
              <a:pathLst>
                <a:path w="995" h="2905">
                  <a:moveTo>
                    <a:pt x="0" y="15"/>
                  </a:moveTo>
                  <a:cubicBezTo>
                    <a:pt x="51" y="7"/>
                    <a:pt x="102" y="0"/>
                    <a:pt x="160" y="15"/>
                  </a:cubicBezTo>
                  <a:cubicBezTo>
                    <a:pt x="218" y="30"/>
                    <a:pt x="297" y="70"/>
                    <a:pt x="350" y="105"/>
                  </a:cubicBezTo>
                  <a:cubicBezTo>
                    <a:pt x="403" y="140"/>
                    <a:pt x="433" y="180"/>
                    <a:pt x="480" y="225"/>
                  </a:cubicBezTo>
                  <a:cubicBezTo>
                    <a:pt x="527" y="270"/>
                    <a:pt x="588" y="320"/>
                    <a:pt x="630" y="375"/>
                  </a:cubicBezTo>
                  <a:cubicBezTo>
                    <a:pt x="672" y="430"/>
                    <a:pt x="700" y="502"/>
                    <a:pt x="730" y="555"/>
                  </a:cubicBezTo>
                  <a:cubicBezTo>
                    <a:pt x="760" y="608"/>
                    <a:pt x="785" y="632"/>
                    <a:pt x="810" y="695"/>
                  </a:cubicBezTo>
                  <a:cubicBezTo>
                    <a:pt x="835" y="758"/>
                    <a:pt x="855" y="853"/>
                    <a:pt x="880" y="935"/>
                  </a:cubicBezTo>
                  <a:cubicBezTo>
                    <a:pt x="905" y="1017"/>
                    <a:pt x="942" y="1092"/>
                    <a:pt x="960" y="1185"/>
                  </a:cubicBezTo>
                  <a:cubicBezTo>
                    <a:pt x="978" y="1278"/>
                    <a:pt x="985" y="1400"/>
                    <a:pt x="990" y="1495"/>
                  </a:cubicBezTo>
                  <a:cubicBezTo>
                    <a:pt x="995" y="1590"/>
                    <a:pt x="990" y="1673"/>
                    <a:pt x="990" y="1755"/>
                  </a:cubicBezTo>
                  <a:cubicBezTo>
                    <a:pt x="990" y="1837"/>
                    <a:pt x="995" y="1925"/>
                    <a:pt x="990" y="1985"/>
                  </a:cubicBezTo>
                  <a:cubicBezTo>
                    <a:pt x="985" y="2045"/>
                    <a:pt x="975" y="2042"/>
                    <a:pt x="960" y="2115"/>
                  </a:cubicBezTo>
                  <a:cubicBezTo>
                    <a:pt x="945" y="2188"/>
                    <a:pt x="922" y="2333"/>
                    <a:pt x="900" y="2425"/>
                  </a:cubicBezTo>
                  <a:cubicBezTo>
                    <a:pt x="878" y="2517"/>
                    <a:pt x="862" y="2585"/>
                    <a:pt x="830" y="2665"/>
                  </a:cubicBezTo>
                  <a:cubicBezTo>
                    <a:pt x="798" y="2745"/>
                    <a:pt x="754" y="2825"/>
                    <a:pt x="710" y="2905"/>
                  </a:cubicBezTo>
                </a:path>
              </a:pathLst>
            </a:custGeom>
            <a:solidFill>
              <a:srgbClr val="FFFF99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65" name="Freeform 65"/>
            <p:cNvSpPr>
              <a:spLocks/>
            </p:cNvSpPr>
            <p:nvPr/>
          </p:nvSpPr>
          <p:spPr bwMode="auto">
            <a:xfrm>
              <a:off x="2940" y="1550"/>
              <a:ext cx="1700" cy="3435"/>
            </a:xfrm>
            <a:custGeom>
              <a:avLst/>
              <a:gdLst/>
              <a:ahLst/>
              <a:cxnLst>
                <a:cxn ang="0">
                  <a:pos x="1700" y="2860"/>
                </a:cxn>
                <a:cxn ang="0">
                  <a:pos x="1590" y="3050"/>
                </a:cxn>
                <a:cxn ang="0">
                  <a:pos x="1440" y="3230"/>
                </a:cxn>
                <a:cxn ang="0">
                  <a:pos x="1300" y="3350"/>
                </a:cxn>
                <a:cxn ang="0">
                  <a:pos x="1080" y="3420"/>
                </a:cxn>
                <a:cxn ang="0">
                  <a:pos x="950" y="3420"/>
                </a:cxn>
                <a:cxn ang="0">
                  <a:pos x="670" y="3330"/>
                </a:cxn>
                <a:cxn ang="0">
                  <a:pos x="450" y="3150"/>
                </a:cxn>
                <a:cxn ang="0">
                  <a:pos x="300" y="2930"/>
                </a:cxn>
                <a:cxn ang="0">
                  <a:pos x="200" y="2770"/>
                </a:cxn>
                <a:cxn ang="0">
                  <a:pos x="100" y="2530"/>
                </a:cxn>
                <a:cxn ang="0">
                  <a:pos x="50" y="2290"/>
                </a:cxn>
                <a:cxn ang="0">
                  <a:pos x="20" y="2040"/>
                </a:cxn>
                <a:cxn ang="0">
                  <a:pos x="0" y="1800"/>
                </a:cxn>
                <a:cxn ang="0">
                  <a:pos x="20" y="1520"/>
                </a:cxn>
                <a:cxn ang="0">
                  <a:pos x="20" y="1300"/>
                </a:cxn>
                <a:cxn ang="0">
                  <a:pos x="110" y="970"/>
                </a:cxn>
                <a:cxn ang="0">
                  <a:pos x="200" y="680"/>
                </a:cxn>
                <a:cxn ang="0">
                  <a:pos x="320" y="470"/>
                </a:cxn>
                <a:cxn ang="0">
                  <a:pos x="460" y="260"/>
                </a:cxn>
                <a:cxn ang="0">
                  <a:pos x="570" y="160"/>
                </a:cxn>
                <a:cxn ang="0">
                  <a:pos x="720" y="70"/>
                </a:cxn>
                <a:cxn ang="0">
                  <a:pos x="920" y="0"/>
                </a:cxn>
              </a:cxnLst>
              <a:rect l="0" t="0" r="r" b="b"/>
              <a:pathLst>
                <a:path w="1700" h="3435">
                  <a:moveTo>
                    <a:pt x="1700" y="2860"/>
                  </a:moveTo>
                  <a:cubicBezTo>
                    <a:pt x="1666" y="2924"/>
                    <a:pt x="1633" y="2988"/>
                    <a:pt x="1590" y="3050"/>
                  </a:cubicBezTo>
                  <a:cubicBezTo>
                    <a:pt x="1547" y="3112"/>
                    <a:pt x="1488" y="3180"/>
                    <a:pt x="1440" y="3230"/>
                  </a:cubicBezTo>
                  <a:cubicBezTo>
                    <a:pt x="1392" y="3280"/>
                    <a:pt x="1360" y="3318"/>
                    <a:pt x="1300" y="3350"/>
                  </a:cubicBezTo>
                  <a:cubicBezTo>
                    <a:pt x="1240" y="3382"/>
                    <a:pt x="1138" y="3408"/>
                    <a:pt x="1080" y="3420"/>
                  </a:cubicBezTo>
                  <a:cubicBezTo>
                    <a:pt x="1022" y="3432"/>
                    <a:pt x="1018" y="3435"/>
                    <a:pt x="950" y="3420"/>
                  </a:cubicBezTo>
                  <a:cubicBezTo>
                    <a:pt x="882" y="3405"/>
                    <a:pt x="753" y="3375"/>
                    <a:pt x="670" y="3330"/>
                  </a:cubicBezTo>
                  <a:cubicBezTo>
                    <a:pt x="587" y="3285"/>
                    <a:pt x="512" y="3217"/>
                    <a:pt x="450" y="3150"/>
                  </a:cubicBezTo>
                  <a:cubicBezTo>
                    <a:pt x="388" y="3083"/>
                    <a:pt x="342" y="2993"/>
                    <a:pt x="300" y="2930"/>
                  </a:cubicBezTo>
                  <a:cubicBezTo>
                    <a:pt x="258" y="2867"/>
                    <a:pt x="233" y="2837"/>
                    <a:pt x="200" y="2770"/>
                  </a:cubicBezTo>
                  <a:cubicBezTo>
                    <a:pt x="167" y="2703"/>
                    <a:pt x="125" y="2610"/>
                    <a:pt x="100" y="2530"/>
                  </a:cubicBezTo>
                  <a:cubicBezTo>
                    <a:pt x="75" y="2450"/>
                    <a:pt x="63" y="2372"/>
                    <a:pt x="50" y="2290"/>
                  </a:cubicBezTo>
                  <a:cubicBezTo>
                    <a:pt x="37" y="2208"/>
                    <a:pt x="28" y="2122"/>
                    <a:pt x="20" y="2040"/>
                  </a:cubicBezTo>
                  <a:cubicBezTo>
                    <a:pt x="12" y="1958"/>
                    <a:pt x="0" y="1887"/>
                    <a:pt x="0" y="1800"/>
                  </a:cubicBezTo>
                  <a:cubicBezTo>
                    <a:pt x="0" y="1713"/>
                    <a:pt x="17" y="1603"/>
                    <a:pt x="20" y="1520"/>
                  </a:cubicBezTo>
                  <a:cubicBezTo>
                    <a:pt x="23" y="1437"/>
                    <a:pt x="5" y="1392"/>
                    <a:pt x="20" y="1300"/>
                  </a:cubicBezTo>
                  <a:cubicBezTo>
                    <a:pt x="35" y="1208"/>
                    <a:pt x="80" y="1073"/>
                    <a:pt x="110" y="970"/>
                  </a:cubicBezTo>
                  <a:cubicBezTo>
                    <a:pt x="140" y="867"/>
                    <a:pt x="165" y="763"/>
                    <a:pt x="200" y="680"/>
                  </a:cubicBezTo>
                  <a:cubicBezTo>
                    <a:pt x="235" y="597"/>
                    <a:pt x="277" y="540"/>
                    <a:pt x="320" y="470"/>
                  </a:cubicBezTo>
                  <a:cubicBezTo>
                    <a:pt x="363" y="400"/>
                    <a:pt x="418" y="312"/>
                    <a:pt x="460" y="260"/>
                  </a:cubicBezTo>
                  <a:cubicBezTo>
                    <a:pt x="502" y="208"/>
                    <a:pt x="527" y="192"/>
                    <a:pt x="570" y="160"/>
                  </a:cubicBezTo>
                  <a:cubicBezTo>
                    <a:pt x="613" y="128"/>
                    <a:pt x="662" y="97"/>
                    <a:pt x="720" y="70"/>
                  </a:cubicBezTo>
                  <a:cubicBezTo>
                    <a:pt x="778" y="43"/>
                    <a:pt x="849" y="21"/>
                    <a:pt x="920" y="0"/>
                  </a:cubicBezTo>
                </a:path>
              </a:pathLst>
            </a:custGeom>
            <a:solidFill>
              <a:srgbClr val="FFFF99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466" name="Oval 66"/>
          <p:cNvSpPr>
            <a:spLocks noChangeArrowheads="1"/>
          </p:cNvSpPr>
          <p:nvPr/>
        </p:nvSpPr>
        <p:spPr bwMode="auto">
          <a:xfrm rot="-64029">
            <a:off x="976313" y="2141538"/>
            <a:ext cx="771525" cy="10683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67" name="Freeform 67"/>
          <p:cNvSpPr>
            <a:spLocks/>
          </p:cNvSpPr>
          <p:nvPr/>
        </p:nvSpPr>
        <p:spPr bwMode="auto">
          <a:xfrm rot="-64029">
            <a:off x="1084263" y="2219325"/>
            <a:ext cx="563562" cy="776288"/>
          </a:xfrm>
          <a:custGeom>
            <a:avLst/>
            <a:gdLst/>
            <a:ahLst/>
            <a:cxnLst>
              <a:cxn ang="0">
                <a:pos x="88" y="93"/>
              </a:cxn>
              <a:cxn ang="0">
                <a:pos x="178" y="103"/>
              </a:cxn>
              <a:cxn ang="0">
                <a:pos x="238" y="273"/>
              </a:cxn>
              <a:cxn ang="0">
                <a:pos x="338" y="263"/>
              </a:cxn>
              <a:cxn ang="0">
                <a:pos x="318" y="173"/>
              </a:cxn>
              <a:cxn ang="0">
                <a:pos x="188" y="223"/>
              </a:cxn>
              <a:cxn ang="0">
                <a:pos x="88" y="213"/>
              </a:cxn>
              <a:cxn ang="0">
                <a:pos x="98" y="173"/>
              </a:cxn>
              <a:cxn ang="0">
                <a:pos x="128" y="183"/>
              </a:cxn>
              <a:cxn ang="0">
                <a:pos x="78" y="273"/>
              </a:cxn>
              <a:cxn ang="0">
                <a:pos x="48" y="303"/>
              </a:cxn>
              <a:cxn ang="0">
                <a:pos x="8" y="343"/>
              </a:cxn>
              <a:cxn ang="0">
                <a:pos x="18" y="413"/>
              </a:cxn>
              <a:cxn ang="0">
                <a:pos x="108" y="393"/>
              </a:cxn>
              <a:cxn ang="0">
                <a:pos x="138" y="363"/>
              </a:cxn>
              <a:cxn ang="0">
                <a:pos x="158" y="303"/>
              </a:cxn>
              <a:cxn ang="0">
                <a:pos x="128" y="283"/>
              </a:cxn>
              <a:cxn ang="0">
                <a:pos x="118" y="363"/>
              </a:cxn>
              <a:cxn ang="0">
                <a:pos x="248" y="423"/>
              </a:cxn>
              <a:cxn ang="0">
                <a:pos x="288" y="413"/>
              </a:cxn>
              <a:cxn ang="0">
                <a:pos x="318" y="323"/>
              </a:cxn>
              <a:cxn ang="0">
                <a:pos x="378" y="293"/>
              </a:cxn>
              <a:cxn ang="0">
                <a:pos x="228" y="3"/>
              </a:cxn>
              <a:cxn ang="0">
                <a:pos x="188" y="13"/>
              </a:cxn>
              <a:cxn ang="0">
                <a:pos x="228" y="93"/>
              </a:cxn>
              <a:cxn ang="0">
                <a:pos x="278" y="83"/>
              </a:cxn>
              <a:cxn ang="0">
                <a:pos x="338" y="43"/>
              </a:cxn>
              <a:cxn ang="0">
                <a:pos x="418" y="103"/>
              </a:cxn>
              <a:cxn ang="0">
                <a:pos x="468" y="273"/>
              </a:cxn>
              <a:cxn ang="0">
                <a:pos x="398" y="313"/>
              </a:cxn>
              <a:cxn ang="0">
                <a:pos x="418" y="233"/>
              </a:cxn>
              <a:cxn ang="0">
                <a:pos x="228" y="143"/>
              </a:cxn>
              <a:cxn ang="0">
                <a:pos x="188" y="133"/>
              </a:cxn>
              <a:cxn ang="0">
                <a:pos x="128" y="113"/>
              </a:cxn>
              <a:cxn ang="0">
                <a:pos x="28" y="183"/>
              </a:cxn>
              <a:cxn ang="0">
                <a:pos x="38" y="153"/>
              </a:cxn>
              <a:cxn ang="0">
                <a:pos x="28" y="123"/>
              </a:cxn>
            </a:cxnLst>
            <a:rect l="0" t="0" r="r" b="b"/>
            <a:pathLst>
              <a:path w="470" h="423">
                <a:moveTo>
                  <a:pt x="88" y="93"/>
                </a:moveTo>
                <a:cubicBezTo>
                  <a:pt x="131" y="107"/>
                  <a:pt x="135" y="89"/>
                  <a:pt x="178" y="103"/>
                </a:cubicBezTo>
                <a:cubicBezTo>
                  <a:pt x="214" y="157"/>
                  <a:pt x="201" y="218"/>
                  <a:pt x="238" y="273"/>
                </a:cubicBezTo>
                <a:cubicBezTo>
                  <a:pt x="271" y="270"/>
                  <a:pt x="306" y="274"/>
                  <a:pt x="338" y="263"/>
                </a:cubicBezTo>
                <a:cubicBezTo>
                  <a:pt x="393" y="245"/>
                  <a:pt x="338" y="186"/>
                  <a:pt x="318" y="173"/>
                </a:cubicBezTo>
                <a:cubicBezTo>
                  <a:pt x="254" y="180"/>
                  <a:pt x="208" y="163"/>
                  <a:pt x="188" y="223"/>
                </a:cubicBezTo>
                <a:cubicBezTo>
                  <a:pt x="155" y="220"/>
                  <a:pt x="117" y="229"/>
                  <a:pt x="88" y="213"/>
                </a:cubicBezTo>
                <a:cubicBezTo>
                  <a:pt x="76" y="206"/>
                  <a:pt x="87" y="181"/>
                  <a:pt x="98" y="173"/>
                </a:cubicBezTo>
                <a:cubicBezTo>
                  <a:pt x="106" y="167"/>
                  <a:pt x="118" y="180"/>
                  <a:pt x="128" y="183"/>
                </a:cubicBezTo>
                <a:cubicBezTo>
                  <a:pt x="118" y="235"/>
                  <a:pt x="128" y="256"/>
                  <a:pt x="78" y="273"/>
                </a:cubicBezTo>
                <a:cubicBezTo>
                  <a:pt x="68" y="283"/>
                  <a:pt x="60" y="295"/>
                  <a:pt x="48" y="303"/>
                </a:cubicBezTo>
                <a:cubicBezTo>
                  <a:pt x="2" y="333"/>
                  <a:pt x="27" y="286"/>
                  <a:pt x="8" y="343"/>
                </a:cubicBezTo>
                <a:cubicBezTo>
                  <a:pt x="11" y="366"/>
                  <a:pt x="0" y="398"/>
                  <a:pt x="18" y="413"/>
                </a:cubicBezTo>
                <a:cubicBezTo>
                  <a:pt x="28" y="421"/>
                  <a:pt x="90" y="399"/>
                  <a:pt x="108" y="393"/>
                </a:cubicBezTo>
                <a:cubicBezTo>
                  <a:pt x="118" y="383"/>
                  <a:pt x="131" y="375"/>
                  <a:pt x="138" y="363"/>
                </a:cubicBezTo>
                <a:cubicBezTo>
                  <a:pt x="148" y="345"/>
                  <a:pt x="158" y="303"/>
                  <a:pt x="158" y="303"/>
                </a:cubicBezTo>
                <a:cubicBezTo>
                  <a:pt x="148" y="296"/>
                  <a:pt x="140" y="281"/>
                  <a:pt x="128" y="283"/>
                </a:cubicBezTo>
                <a:cubicBezTo>
                  <a:pt x="95" y="290"/>
                  <a:pt x="111" y="354"/>
                  <a:pt x="118" y="363"/>
                </a:cubicBezTo>
                <a:cubicBezTo>
                  <a:pt x="148" y="401"/>
                  <a:pt x="205" y="412"/>
                  <a:pt x="248" y="423"/>
                </a:cubicBezTo>
                <a:cubicBezTo>
                  <a:pt x="261" y="420"/>
                  <a:pt x="277" y="421"/>
                  <a:pt x="288" y="413"/>
                </a:cubicBezTo>
                <a:cubicBezTo>
                  <a:pt x="321" y="391"/>
                  <a:pt x="303" y="353"/>
                  <a:pt x="318" y="323"/>
                </a:cubicBezTo>
                <a:cubicBezTo>
                  <a:pt x="326" y="307"/>
                  <a:pt x="364" y="298"/>
                  <a:pt x="378" y="293"/>
                </a:cubicBezTo>
                <a:cubicBezTo>
                  <a:pt x="470" y="155"/>
                  <a:pt x="357" y="35"/>
                  <a:pt x="228" y="3"/>
                </a:cubicBezTo>
                <a:cubicBezTo>
                  <a:pt x="215" y="6"/>
                  <a:pt x="193" y="0"/>
                  <a:pt x="188" y="13"/>
                </a:cubicBezTo>
                <a:cubicBezTo>
                  <a:pt x="167" y="63"/>
                  <a:pt x="201" y="75"/>
                  <a:pt x="228" y="93"/>
                </a:cubicBezTo>
                <a:cubicBezTo>
                  <a:pt x="245" y="90"/>
                  <a:pt x="263" y="90"/>
                  <a:pt x="278" y="83"/>
                </a:cubicBezTo>
                <a:cubicBezTo>
                  <a:pt x="300" y="73"/>
                  <a:pt x="338" y="43"/>
                  <a:pt x="338" y="43"/>
                </a:cubicBezTo>
                <a:cubicBezTo>
                  <a:pt x="376" y="56"/>
                  <a:pt x="385" y="81"/>
                  <a:pt x="418" y="103"/>
                </a:cubicBezTo>
                <a:cubicBezTo>
                  <a:pt x="453" y="155"/>
                  <a:pt x="458" y="211"/>
                  <a:pt x="468" y="273"/>
                </a:cubicBezTo>
                <a:cubicBezTo>
                  <a:pt x="453" y="319"/>
                  <a:pt x="447" y="329"/>
                  <a:pt x="398" y="313"/>
                </a:cubicBezTo>
                <a:cubicBezTo>
                  <a:pt x="405" y="286"/>
                  <a:pt x="411" y="260"/>
                  <a:pt x="418" y="233"/>
                </a:cubicBezTo>
                <a:cubicBezTo>
                  <a:pt x="438" y="154"/>
                  <a:pt x="267" y="147"/>
                  <a:pt x="228" y="143"/>
                </a:cubicBezTo>
                <a:cubicBezTo>
                  <a:pt x="215" y="140"/>
                  <a:pt x="201" y="137"/>
                  <a:pt x="188" y="133"/>
                </a:cubicBezTo>
                <a:cubicBezTo>
                  <a:pt x="168" y="127"/>
                  <a:pt x="128" y="113"/>
                  <a:pt x="128" y="113"/>
                </a:cubicBezTo>
                <a:cubicBezTo>
                  <a:pt x="61" y="120"/>
                  <a:pt x="1" y="103"/>
                  <a:pt x="28" y="183"/>
                </a:cubicBezTo>
                <a:cubicBezTo>
                  <a:pt x="31" y="173"/>
                  <a:pt x="38" y="164"/>
                  <a:pt x="38" y="153"/>
                </a:cubicBezTo>
                <a:cubicBezTo>
                  <a:pt x="38" y="142"/>
                  <a:pt x="28" y="123"/>
                  <a:pt x="28" y="123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68" name="Oval 68"/>
          <p:cNvSpPr>
            <a:spLocks noChangeArrowheads="1"/>
          </p:cNvSpPr>
          <p:nvPr/>
        </p:nvSpPr>
        <p:spPr bwMode="auto">
          <a:xfrm rot="21535971" flipH="1">
            <a:off x="1349375" y="5068888"/>
            <a:ext cx="69850" cy="103187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69"/>
          <p:cNvGrpSpPr>
            <a:grpSpLocks/>
          </p:cNvGrpSpPr>
          <p:nvPr/>
        </p:nvGrpSpPr>
        <p:grpSpPr bwMode="auto">
          <a:xfrm rot="-64029">
            <a:off x="1441450" y="4724400"/>
            <a:ext cx="327025" cy="731838"/>
            <a:chOff x="3560" y="6680"/>
            <a:chExt cx="330" cy="540"/>
          </a:xfrm>
        </p:grpSpPr>
        <p:sp>
          <p:nvSpPr>
            <p:cNvPr id="230470" name="Oval 70"/>
            <p:cNvSpPr>
              <a:spLocks noChangeArrowheads="1"/>
            </p:cNvSpPr>
            <p:nvPr/>
          </p:nvSpPr>
          <p:spPr bwMode="auto">
            <a:xfrm rot="-1699339">
              <a:off x="3590" y="6680"/>
              <a:ext cx="250" cy="540"/>
            </a:xfrm>
            <a:prstGeom prst="ellipse">
              <a:avLst/>
            </a:prstGeom>
            <a:solidFill>
              <a:srgbClr val="F9C4B5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71" name="Freeform 71"/>
            <p:cNvSpPr>
              <a:spLocks/>
            </p:cNvSpPr>
            <p:nvPr/>
          </p:nvSpPr>
          <p:spPr bwMode="auto">
            <a:xfrm>
              <a:off x="3560" y="6775"/>
              <a:ext cx="330" cy="355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0" y="25"/>
                </a:cxn>
                <a:cxn ang="0">
                  <a:pos x="90" y="5"/>
                </a:cxn>
                <a:cxn ang="0">
                  <a:pos x="140" y="15"/>
                </a:cxn>
                <a:cxn ang="0">
                  <a:pos x="80" y="125"/>
                </a:cxn>
                <a:cxn ang="0">
                  <a:pos x="50" y="185"/>
                </a:cxn>
                <a:cxn ang="0">
                  <a:pos x="110" y="215"/>
                </a:cxn>
                <a:cxn ang="0">
                  <a:pos x="150" y="205"/>
                </a:cxn>
                <a:cxn ang="0">
                  <a:pos x="200" y="165"/>
                </a:cxn>
                <a:cxn ang="0">
                  <a:pos x="240" y="175"/>
                </a:cxn>
                <a:cxn ang="0">
                  <a:pos x="210" y="255"/>
                </a:cxn>
                <a:cxn ang="0">
                  <a:pos x="190" y="355"/>
                </a:cxn>
                <a:cxn ang="0">
                  <a:pos x="330" y="275"/>
                </a:cxn>
              </a:cxnLst>
              <a:rect l="0" t="0" r="r" b="b"/>
              <a:pathLst>
                <a:path w="330" h="355">
                  <a:moveTo>
                    <a:pt x="0" y="65"/>
                  </a:moveTo>
                  <a:cubicBezTo>
                    <a:pt x="20" y="52"/>
                    <a:pt x="40" y="38"/>
                    <a:pt x="60" y="25"/>
                  </a:cubicBezTo>
                  <a:cubicBezTo>
                    <a:pt x="70" y="18"/>
                    <a:pt x="90" y="5"/>
                    <a:pt x="90" y="5"/>
                  </a:cubicBezTo>
                  <a:cubicBezTo>
                    <a:pt x="107" y="8"/>
                    <a:pt x="132" y="0"/>
                    <a:pt x="140" y="15"/>
                  </a:cubicBezTo>
                  <a:cubicBezTo>
                    <a:pt x="165" y="65"/>
                    <a:pt x="118" y="112"/>
                    <a:pt x="80" y="125"/>
                  </a:cubicBezTo>
                  <a:cubicBezTo>
                    <a:pt x="76" y="131"/>
                    <a:pt x="45" y="172"/>
                    <a:pt x="50" y="185"/>
                  </a:cubicBezTo>
                  <a:cubicBezTo>
                    <a:pt x="56" y="200"/>
                    <a:pt x="97" y="211"/>
                    <a:pt x="110" y="215"/>
                  </a:cubicBezTo>
                  <a:cubicBezTo>
                    <a:pt x="123" y="212"/>
                    <a:pt x="139" y="213"/>
                    <a:pt x="150" y="205"/>
                  </a:cubicBezTo>
                  <a:cubicBezTo>
                    <a:pt x="240" y="145"/>
                    <a:pt x="102" y="198"/>
                    <a:pt x="200" y="165"/>
                  </a:cubicBezTo>
                  <a:cubicBezTo>
                    <a:pt x="213" y="168"/>
                    <a:pt x="229" y="166"/>
                    <a:pt x="240" y="175"/>
                  </a:cubicBezTo>
                  <a:cubicBezTo>
                    <a:pt x="277" y="204"/>
                    <a:pt x="229" y="242"/>
                    <a:pt x="210" y="255"/>
                  </a:cubicBezTo>
                  <a:cubicBezTo>
                    <a:pt x="183" y="296"/>
                    <a:pt x="178" y="306"/>
                    <a:pt x="190" y="355"/>
                  </a:cubicBezTo>
                  <a:cubicBezTo>
                    <a:pt x="246" y="336"/>
                    <a:pt x="288" y="317"/>
                    <a:pt x="330" y="27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472" name="Rectangle 72"/>
          <p:cNvSpPr>
            <a:spLocks noChangeArrowheads="1"/>
          </p:cNvSpPr>
          <p:nvPr/>
        </p:nvSpPr>
        <p:spPr bwMode="auto">
          <a:xfrm rot="-64029">
            <a:off x="1504950" y="1511300"/>
            <a:ext cx="276225" cy="7175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73"/>
          <p:cNvGrpSpPr>
            <a:grpSpLocks/>
          </p:cNvGrpSpPr>
          <p:nvPr/>
        </p:nvGrpSpPr>
        <p:grpSpPr bwMode="auto">
          <a:xfrm rot="-64029">
            <a:off x="1878013" y="4791075"/>
            <a:ext cx="227012" cy="641350"/>
            <a:chOff x="3317" y="8080"/>
            <a:chExt cx="426" cy="670"/>
          </a:xfrm>
        </p:grpSpPr>
        <p:sp>
          <p:nvSpPr>
            <p:cNvPr id="230474" name="Oval 74"/>
            <p:cNvSpPr>
              <a:spLocks noChangeArrowheads="1"/>
            </p:cNvSpPr>
            <p:nvPr/>
          </p:nvSpPr>
          <p:spPr bwMode="auto">
            <a:xfrm>
              <a:off x="3457" y="8140"/>
              <a:ext cx="143" cy="57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75" name="Oval 75"/>
            <p:cNvSpPr>
              <a:spLocks noChangeArrowheads="1"/>
            </p:cNvSpPr>
            <p:nvPr/>
          </p:nvSpPr>
          <p:spPr bwMode="auto">
            <a:xfrm>
              <a:off x="3600" y="8210"/>
              <a:ext cx="143" cy="43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76" name="Oval 76"/>
            <p:cNvSpPr>
              <a:spLocks noChangeArrowheads="1"/>
            </p:cNvSpPr>
            <p:nvPr/>
          </p:nvSpPr>
          <p:spPr bwMode="auto">
            <a:xfrm>
              <a:off x="3317" y="8080"/>
              <a:ext cx="143" cy="67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477" name="Oval 77"/>
          <p:cNvSpPr>
            <a:spLocks noChangeArrowheads="1"/>
          </p:cNvSpPr>
          <p:nvPr/>
        </p:nvSpPr>
        <p:spPr bwMode="auto">
          <a:xfrm rot="21535971" flipH="1">
            <a:off x="1608138" y="5613400"/>
            <a:ext cx="69850" cy="9525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78" name="Oval 78"/>
          <p:cNvSpPr>
            <a:spLocks noChangeArrowheads="1"/>
          </p:cNvSpPr>
          <p:nvPr/>
        </p:nvSpPr>
        <p:spPr bwMode="auto">
          <a:xfrm rot="21535971" flipH="1">
            <a:off x="1398588" y="3784600"/>
            <a:ext cx="69850" cy="103188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79" name="Oval 79"/>
          <p:cNvSpPr>
            <a:spLocks noChangeArrowheads="1"/>
          </p:cNvSpPr>
          <p:nvPr/>
        </p:nvSpPr>
        <p:spPr bwMode="auto">
          <a:xfrm rot="21535971" flipH="1">
            <a:off x="1593850" y="1604963"/>
            <a:ext cx="69850" cy="103187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80" name="Oval 80"/>
          <p:cNvSpPr>
            <a:spLocks noChangeArrowheads="1"/>
          </p:cNvSpPr>
          <p:nvPr/>
        </p:nvSpPr>
        <p:spPr bwMode="auto">
          <a:xfrm rot="21535971" flipH="1">
            <a:off x="1622425" y="4179888"/>
            <a:ext cx="71438" cy="103187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81"/>
          <p:cNvGrpSpPr>
            <a:grpSpLocks/>
          </p:cNvGrpSpPr>
          <p:nvPr/>
        </p:nvGrpSpPr>
        <p:grpSpPr bwMode="auto">
          <a:xfrm rot="-64029">
            <a:off x="1033463" y="4092575"/>
            <a:ext cx="341312" cy="517525"/>
            <a:chOff x="6043" y="3286"/>
            <a:chExt cx="394" cy="419"/>
          </a:xfrm>
        </p:grpSpPr>
        <p:sp>
          <p:nvSpPr>
            <p:cNvPr id="230482" name="Oval 82"/>
            <p:cNvSpPr>
              <a:spLocks noChangeArrowheads="1"/>
            </p:cNvSpPr>
            <p:nvPr/>
          </p:nvSpPr>
          <p:spPr bwMode="auto">
            <a:xfrm>
              <a:off x="6043" y="3286"/>
              <a:ext cx="394" cy="41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83" name="Oval 83"/>
            <p:cNvSpPr>
              <a:spLocks noChangeArrowheads="1"/>
            </p:cNvSpPr>
            <p:nvPr/>
          </p:nvSpPr>
          <p:spPr bwMode="auto">
            <a:xfrm>
              <a:off x="6093" y="3495"/>
              <a:ext cx="71" cy="9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84" name="Oval 84"/>
            <p:cNvSpPr>
              <a:spLocks noChangeArrowheads="1"/>
            </p:cNvSpPr>
            <p:nvPr/>
          </p:nvSpPr>
          <p:spPr bwMode="auto">
            <a:xfrm>
              <a:off x="6110" y="3355"/>
              <a:ext cx="71" cy="9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85" name="Oval 85"/>
            <p:cNvSpPr>
              <a:spLocks noChangeArrowheads="1"/>
            </p:cNvSpPr>
            <p:nvPr/>
          </p:nvSpPr>
          <p:spPr bwMode="auto">
            <a:xfrm>
              <a:off x="6313" y="3432"/>
              <a:ext cx="71" cy="9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86" name="Oval 86"/>
            <p:cNvSpPr>
              <a:spLocks noChangeArrowheads="1"/>
            </p:cNvSpPr>
            <p:nvPr/>
          </p:nvSpPr>
          <p:spPr bwMode="auto">
            <a:xfrm>
              <a:off x="6185" y="3318"/>
              <a:ext cx="71" cy="9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87" name="Oval 87"/>
            <p:cNvSpPr>
              <a:spLocks noChangeArrowheads="1"/>
            </p:cNvSpPr>
            <p:nvPr/>
          </p:nvSpPr>
          <p:spPr bwMode="auto">
            <a:xfrm>
              <a:off x="6181" y="3540"/>
              <a:ext cx="71" cy="9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88" name="Oval 88"/>
            <p:cNvSpPr>
              <a:spLocks noChangeArrowheads="1"/>
            </p:cNvSpPr>
            <p:nvPr/>
          </p:nvSpPr>
          <p:spPr bwMode="auto">
            <a:xfrm>
              <a:off x="6193" y="3444"/>
              <a:ext cx="71" cy="9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89" name="Oval 89"/>
            <p:cNvSpPr>
              <a:spLocks noChangeArrowheads="1"/>
            </p:cNvSpPr>
            <p:nvPr/>
          </p:nvSpPr>
          <p:spPr bwMode="auto">
            <a:xfrm>
              <a:off x="6265" y="3336"/>
              <a:ext cx="71" cy="9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90" name="Oval 90"/>
            <p:cNvSpPr>
              <a:spLocks noChangeArrowheads="1"/>
            </p:cNvSpPr>
            <p:nvPr/>
          </p:nvSpPr>
          <p:spPr bwMode="auto">
            <a:xfrm>
              <a:off x="6277" y="3540"/>
              <a:ext cx="71" cy="9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491" name="Oval 91"/>
          <p:cNvSpPr>
            <a:spLocks noChangeArrowheads="1"/>
          </p:cNvSpPr>
          <p:nvPr/>
        </p:nvSpPr>
        <p:spPr bwMode="auto">
          <a:xfrm rot="21535971" flipH="1">
            <a:off x="820738" y="3171825"/>
            <a:ext cx="69850" cy="103188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92" name="Oval 92"/>
          <p:cNvSpPr>
            <a:spLocks noChangeArrowheads="1"/>
          </p:cNvSpPr>
          <p:nvPr/>
        </p:nvSpPr>
        <p:spPr bwMode="auto">
          <a:xfrm rot="21535971" flipH="1">
            <a:off x="2230438" y="4121150"/>
            <a:ext cx="69850" cy="103188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93" name="Oval 93"/>
          <p:cNvSpPr>
            <a:spLocks noChangeArrowheads="1"/>
          </p:cNvSpPr>
          <p:nvPr/>
        </p:nvSpPr>
        <p:spPr bwMode="auto">
          <a:xfrm rot="21535971" flipH="1">
            <a:off x="1293813" y="5386388"/>
            <a:ext cx="69850" cy="103187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94"/>
          <p:cNvGrpSpPr>
            <a:grpSpLocks/>
          </p:cNvGrpSpPr>
          <p:nvPr/>
        </p:nvGrpSpPr>
        <p:grpSpPr bwMode="auto">
          <a:xfrm rot="-64029">
            <a:off x="889000" y="3567113"/>
            <a:ext cx="227013" cy="641350"/>
            <a:chOff x="3317" y="8080"/>
            <a:chExt cx="426" cy="670"/>
          </a:xfrm>
        </p:grpSpPr>
        <p:sp>
          <p:nvSpPr>
            <p:cNvPr id="230495" name="Oval 95"/>
            <p:cNvSpPr>
              <a:spLocks noChangeArrowheads="1"/>
            </p:cNvSpPr>
            <p:nvPr/>
          </p:nvSpPr>
          <p:spPr bwMode="auto">
            <a:xfrm>
              <a:off x="3457" y="8140"/>
              <a:ext cx="143" cy="57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96" name="Oval 96"/>
            <p:cNvSpPr>
              <a:spLocks noChangeArrowheads="1"/>
            </p:cNvSpPr>
            <p:nvPr/>
          </p:nvSpPr>
          <p:spPr bwMode="auto">
            <a:xfrm>
              <a:off x="3600" y="8210"/>
              <a:ext cx="143" cy="43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97" name="Oval 97"/>
            <p:cNvSpPr>
              <a:spLocks noChangeArrowheads="1"/>
            </p:cNvSpPr>
            <p:nvPr/>
          </p:nvSpPr>
          <p:spPr bwMode="auto">
            <a:xfrm>
              <a:off x="3317" y="8080"/>
              <a:ext cx="143" cy="67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98"/>
          <p:cNvGrpSpPr>
            <a:grpSpLocks/>
          </p:cNvGrpSpPr>
          <p:nvPr/>
        </p:nvGrpSpPr>
        <p:grpSpPr bwMode="auto">
          <a:xfrm rot="-64029">
            <a:off x="2085975" y="3398838"/>
            <a:ext cx="315913" cy="517525"/>
            <a:chOff x="6043" y="3286"/>
            <a:chExt cx="394" cy="419"/>
          </a:xfrm>
        </p:grpSpPr>
        <p:sp>
          <p:nvSpPr>
            <p:cNvPr id="230499" name="Oval 99"/>
            <p:cNvSpPr>
              <a:spLocks noChangeArrowheads="1"/>
            </p:cNvSpPr>
            <p:nvPr/>
          </p:nvSpPr>
          <p:spPr bwMode="auto">
            <a:xfrm>
              <a:off x="6043" y="3286"/>
              <a:ext cx="394" cy="41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00" name="Oval 100"/>
            <p:cNvSpPr>
              <a:spLocks noChangeArrowheads="1"/>
            </p:cNvSpPr>
            <p:nvPr/>
          </p:nvSpPr>
          <p:spPr bwMode="auto">
            <a:xfrm>
              <a:off x="6093" y="3495"/>
              <a:ext cx="71" cy="9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01" name="Oval 101"/>
            <p:cNvSpPr>
              <a:spLocks noChangeArrowheads="1"/>
            </p:cNvSpPr>
            <p:nvPr/>
          </p:nvSpPr>
          <p:spPr bwMode="auto">
            <a:xfrm>
              <a:off x="6110" y="3355"/>
              <a:ext cx="71" cy="9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02" name="Oval 102"/>
            <p:cNvSpPr>
              <a:spLocks noChangeArrowheads="1"/>
            </p:cNvSpPr>
            <p:nvPr/>
          </p:nvSpPr>
          <p:spPr bwMode="auto">
            <a:xfrm>
              <a:off x="6313" y="3432"/>
              <a:ext cx="71" cy="9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03" name="Oval 103"/>
            <p:cNvSpPr>
              <a:spLocks noChangeArrowheads="1"/>
            </p:cNvSpPr>
            <p:nvPr/>
          </p:nvSpPr>
          <p:spPr bwMode="auto">
            <a:xfrm>
              <a:off x="6185" y="3318"/>
              <a:ext cx="71" cy="9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04" name="Oval 104"/>
            <p:cNvSpPr>
              <a:spLocks noChangeArrowheads="1"/>
            </p:cNvSpPr>
            <p:nvPr/>
          </p:nvSpPr>
          <p:spPr bwMode="auto">
            <a:xfrm>
              <a:off x="6181" y="3540"/>
              <a:ext cx="71" cy="9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05" name="Oval 105"/>
            <p:cNvSpPr>
              <a:spLocks noChangeArrowheads="1"/>
            </p:cNvSpPr>
            <p:nvPr/>
          </p:nvSpPr>
          <p:spPr bwMode="auto">
            <a:xfrm>
              <a:off x="6193" y="3444"/>
              <a:ext cx="71" cy="9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06" name="Oval 106"/>
            <p:cNvSpPr>
              <a:spLocks noChangeArrowheads="1"/>
            </p:cNvSpPr>
            <p:nvPr/>
          </p:nvSpPr>
          <p:spPr bwMode="auto">
            <a:xfrm>
              <a:off x="6265" y="3336"/>
              <a:ext cx="71" cy="9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07" name="Oval 107"/>
            <p:cNvSpPr>
              <a:spLocks noChangeArrowheads="1"/>
            </p:cNvSpPr>
            <p:nvPr/>
          </p:nvSpPr>
          <p:spPr bwMode="auto">
            <a:xfrm>
              <a:off x="6277" y="3540"/>
              <a:ext cx="71" cy="9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08"/>
          <p:cNvGrpSpPr>
            <a:grpSpLocks/>
          </p:cNvGrpSpPr>
          <p:nvPr/>
        </p:nvGrpSpPr>
        <p:grpSpPr bwMode="auto">
          <a:xfrm rot="-64029">
            <a:off x="1781175" y="1760538"/>
            <a:ext cx="327025" cy="730250"/>
            <a:chOff x="3560" y="6680"/>
            <a:chExt cx="330" cy="540"/>
          </a:xfrm>
        </p:grpSpPr>
        <p:sp>
          <p:nvSpPr>
            <p:cNvPr id="230509" name="Oval 109"/>
            <p:cNvSpPr>
              <a:spLocks noChangeArrowheads="1"/>
            </p:cNvSpPr>
            <p:nvPr/>
          </p:nvSpPr>
          <p:spPr bwMode="auto">
            <a:xfrm rot="-1699339">
              <a:off x="3590" y="6680"/>
              <a:ext cx="250" cy="540"/>
            </a:xfrm>
            <a:prstGeom prst="ellipse">
              <a:avLst/>
            </a:prstGeom>
            <a:solidFill>
              <a:srgbClr val="F9C4B5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10" name="Freeform 110"/>
            <p:cNvSpPr>
              <a:spLocks/>
            </p:cNvSpPr>
            <p:nvPr/>
          </p:nvSpPr>
          <p:spPr bwMode="auto">
            <a:xfrm>
              <a:off x="3560" y="6775"/>
              <a:ext cx="330" cy="355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0" y="25"/>
                </a:cxn>
                <a:cxn ang="0">
                  <a:pos x="90" y="5"/>
                </a:cxn>
                <a:cxn ang="0">
                  <a:pos x="140" y="15"/>
                </a:cxn>
                <a:cxn ang="0">
                  <a:pos x="80" y="125"/>
                </a:cxn>
                <a:cxn ang="0">
                  <a:pos x="50" y="185"/>
                </a:cxn>
                <a:cxn ang="0">
                  <a:pos x="110" y="215"/>
                </a:cxn>
                <a:cxn ang="0">
                  <a:pos x="150" y="205"/>
                </a:cxn>
                <a:cxn ang="0">
                  <a:pos x="200" y="165"/>
                </a:cxn>
                <a:cxn ang="0">
                  <a:pos x="240" y="175"/>
                </a:cxn>
                <a:cxn ang="0">
                  <a:pos x="210" y="255"/>
                </a:cxn>
                <a:cxn ang="0">
                  <a:pos x="190" y="355"/>
                </a:cxn>
                <a:cxn ang="0">
                  <a:pos x="330" y="275"/>
                </a:cxn>
              </a:cxnLst>
              <a:rect l="0" t="0" r="r" b="b"/>
              <a:pathLst>
                <a:path w="330" h="355">
                  <a:moveTo>
                    <a:pt x="0" y="65"/>
                  </a:moveTo>
                  <a:cubicBezTo>
                    <a:pt x="20" y="52"/>
                    <a:pt x="40" y="38"/>
                    <a:pt x="60" y="25"/>
                  </a:cubicBezTo>
                  <a:cubicBezTo>
                    <a:pt x="70" y="18"/>
                    <a:pt x="90" y="5"/>
                    <a:pt x="90" y="5"/>
                  </a:cubicBezTo>
                  <a:cubicBezTo>
                    <a:pt x="107" y="8"/>
                    <a:pt x="132" y="0"/>
                    <a:pt x="140" y="15"/>
                  </a:cubicBezTo>
                  <a:cubicBezTo>
                    <a:pt x="165" y="65"/>
                    <a:pt x="118" y="112"/>
                    <a:pt x="80" y="125"/>
                  </a:cubicBezTo>
                  <a:cubicBezTo>
                    <a:pt x="76" y="131"/>
                    <a:pt x="45" y="172"/>
                    <a:pt x="50" y="185"/>
                  </a:cubicBezTo>
                  <a:cubicBezTo>
                    <a:pt x="56" y="200"/>
                    <a:pt x="97" y="211"/>
                    <a:pt x="110" y="215"/>
                  </a:cubicBezTo>
                  <a:cubicBezTo>
                    <a:pt x="123" y="212"/>
                    <a:pt x="139" y="213"/>
                    <a:pt x="150" y="205"/>
                  </a:cubicBezTo>
                  <a:cubicBezTo>
                    <a:pt x="240" y="145"/>
                    <a:pt x="102" y="198"/>
                    <a:pt x="200" y="165"/>
                  </a:cubicBezTo>
                  <a:cubicBezTo>
                    <a:pt x="213" y="168"/>
                    <a:pt x="229" y="166"/>
                    <a:pt x="240" y="175"/>
                  </a:cubicBezTo>
                  <a:cubicBezTo>
                    <a:pt x="277" y="204"/>
                    <a:pt x="229" y="242"/>
                    <a:pt x="210" y="255"/>
                  </a:cubicBezTo>
                  <a:cubicBezTo>
                    <a:pt x="183" y="296"/>
                    <a:pt x="178" y="306"/>
                    <a:pt x="190" y="355"/>
                  </a:cubicBezTo>
                  <a:cubicBezTo>
                    <a:pt x="246" y="336"/>
                    <a:pt x="288" y="317"/>
                    <a:pt x="330" y="27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11"/>
          <p:cNvGrpSpPr>
            <a:grpSpLocks/>
          </p:cNvGrpSpPr>
          <p:nvPr/>
        </p:nvGrpSpPr>
        <p:grpSpPr bwMode="auto">
          <a:xfrm rot="7288957">
            <a:off x="1062037" y="2770188"/>
            <a:ext cx="1141413" cy="782638"/>
            <a:chOff x="4012" y="1335"/>
            <a:chExt cx="1149" cy="942"/>
          </a:xfrm>
        </p:grpSpPr>
        <p:sp>
          <p:nvSpPr>
            <p:cNvPr id="230512" name="Freeform 112"/>
            <p:cNvSpPr>
              <a:spLocks/>
            </p:cNvSpPr>
            <p:nvPr/>
          </p:nvSpPr>
          <p:spPr bwMode="auto">
            <a:xfrm>
              <a:off x="4012" y="1335"/>
              <a:ext cx="1149" cy="942"/>
            </a:xfrm>
            <a:custGeom>
              <a:avLst/>
              <a:gdLst/>
              <a:ahLst/>
              <a:cxnLst>
                <a:cxn ang="0">
                  <a:pos x="0" y="622"/>
                </a:cxn>
                <a:cxn ang="0">
                  <a:pos x="0" y="437"/>
                </a:cxn>
                <a:cxn ang="0">
                  <a:pos x="13" y="167"/>
                </a:cxn>
                <a:cxn ang="0">
                  <a:pos x="74" y="7"/>
                </a:cxn>
                <a:cxn ang="0">
                  <a:pos x="123" y="117"/>
                </a:cxn>
                <a:cxn ang="0">
                  <a:pos x="136" y="548"/>
                </a:cxn>
                <a:cxn ang="0">
                  <a:pos x="173" y="573"/>
                </a:cxn>
                <a:cxn ang="0">
                  <a:pos x="210" y="437"/>
                </a:cxn>
                <a:cxn ang="0">
                  <a:pos x="222" y="19"/>
                </a:cxn>
                <a:cxn ang="0">
                  <a:pos x="259" y="7"/>
                </a:cxn>
                <a:cxn ang="0">
                  <a:pos x="296" y="93"/>
                </a:cxn>
                <a:cxn ang="0">
                  <a:pos x="283" y="425"/>
                </a:cxn>
                <a:cxn ang="0">
                  <a:pos x="345" y="523"/>
                </a:cxn>
                <a:cxn ang="0">
                  <a:pos x="394" y="43"/>
                </a:cxn>
                <a:cxn ang="0">
                  <a:pos x="431" y="68"/>
                </a:cxn>
                <a:cxn ang="0">
                  <a:pos x="456" y="142"/>
                </a:cxn>
                <a:cxn ang="0">
                  <a:pos x="542" y="548"/>
                </a:cxn>
                <a:cxn ang="0">
                  <a:pos x="591" y="203"/>
                </a:cxn>
                <a:cxn ang="0">
                  <a:pos x="640" y="56"/>
                </a:cxn>
                <a:cxn ang="0">
                  <a:pos x="653" y="437"/>
                </a:cxn>
                <a:cxn ang="0">
                  <a:pos x="640" y="487"/>
                </a:cxn>
                <a:cxn ang="0">
                  <a:pos x="616" y="560"/>
                </a:cxn>
                <a:cxn ang="0">
                  <a:pos x="628" y="622"/>
                </a:cxn>
                <a:cxn ang="0">
                  <a:pos x="739" y="536"/>
                </a:cxn>
                <a:cxn ang="0">
                  <a:pos x="776" y="400"/>
                </a:cxn>
                <a:cxn ang="0">
                  <a:pos x="788" y="363"/>
                </a:cxn>
                <a:cxn ang="0">
                  <a:pos x="825" y="351"/>
                </a:cxn>
                <a:cxn ang="0">
                  <a:pos x="837" y="560"/>
                </a:cxn>
                <a:cxn ang="0">
                  <a:pos x="788" y="634"/>
                </a:cxn>
                <a:cxn ang="0">
                  <a:pos x="850" y="659"/>
                </a:cxn>
                <a:cxn ang="0">
                  <a:pos x="862" y="622"/>
                </a:cxn>
                <a:cxn ang="0">
                  <a:pos x="960" y="487"/>
                </a:cxn>
                <a:cxn ang="0">
                  <a:pos x="997" y="511"/>
                </a:cxn>
                <a:cxn ang="0">
                  <a:pos x="960" y="671"/>
                </a:cxn>
                <a:cxn ang="0">
                  <a:pos x="886" y="720"/>
                </a:cxn>
                <a:cxn ang="0">
                  <a:pos x="862" y="831"/>
                </a:cxn>
                <a:cxn ang="0">
                  <a:pos x="936" y="819"/>
                </a:cxn>
                <a:cxn ang="0">
                  <a:pos x="1034" y="671"/>
                </a:cxn>
                <a:cxn ang="0">
                  <a:pos x="1046" y="634"/>
                </a:cxn>
                <a:cxn ang="0">
                  <a:pos x="1096" y="622"/>
                </a:cxn>
                <a:cxn ang="0">
                  <a:pos x="1133" y="634"/>
                </a:cxn>
                <a:cxn ang="0">
                  <a:pos x="1034" y="880"/>
                </a:cxn>
                <a:cxn ang="0">
                  <a:pos x="960" y="942"/>
                </a:cxn>
              </a:cxnLst>
              <a:rect l="0" t="0" r="r" b="b"/>
              <a:pathLst>
                <a:path w="1149" h="942">
                  <a:moveTo>
                    <a:pt x="0" y="622"/>
                  </a:moveTo>
                  <a:cubicBezTo>
                    <a:pt x="33" y="528"/>
                    <a:pt x="0" y="638"/>
                    <a:pt x="0" y="437"/>
                  </a:cubicBezTo>
                  <a:cubicBezTo>
                    <a:pt x="0" y="347"/>
                    <a:pt x="7" y="257"/>
                    <a:pt x="13" y="167"/>
                  </a:cubicBezTo>
                  <a:cubicBezTo>
                    <a:pt x="17" y="105"/>
                    <a:pt x="11" y="27"/>
                    <a:pt x="74" y="7"/>
                  </a:cubicBezTo>
                  <a:cubicBezTo>
                    <a:pt x="87" y="47"/>
                    <a:pt x="110" y="77"/>
                    <a:pt x="123" y="117"/>
                  </a:cubicBezTo>
                  <a:cubicBezTo>
                    <a:pt x="127" y="261"/>
                    <a:pt x="120" y="405"/>
                    <a:pt x="136" y="548"/>
                  </a:cubicBezTo>
                  <a:cubicBezTo>
                    <a:pt x="138" y="563"/>
                    <a:pt x="161" y="582"/>
                    <a:pt x="173" y="573"/>
                  </a:cubicBezTo>
                  <a:cubicBezTo>
                    <a:pt x="186" y="563"/>
                    <a:pt x="206" y="456"/>
                    <a:pt x="210" y="437"/>
                  </a:cubicBezTo>
                  <a:cubicBezTo>
                    <a:pt x="214" y="298"/>
                    <a:pt x="206" y="157"/>
                    <a:pt x="222" y="19"/>
                  </a:cubicBezTo>
                  <a:cubicBezTo>
                    <a:pt x="223" y="6"/>
                    <a:pt x="248" y="0"/>
                    <a:pt x="259" y="7"/>
                  </a:cubicBezTo>
                  <a:cubicBezTo>
                    <a:pt x="270" y="13"/>
                    <a:pt x="291" y="78"/>
                    <a:pt x="296" y="93"/>
                  </a:cubicBezTo>
                  <a:cubicBezTo>
                    <a:pt x="292" y="204"/>
                    <a:pt x="283" y="314"/>
                    <a:pt x="283" y="425"/>
                  </a:cubicBezTo>
                  <a:cubicBezTo>
                    <a:pt x="283" y="557"/>
                    <a:pt x="267" y="544"/>
                    <a:pt x="345" y="523"/>
                  </a:cubicBezTo>
                  <a:cubicBezTo>
                    <a:pt x="397" y="368"/>
                    <a:pt x="343" y="199"/>
                    <a:pt x="394" y="43"/>
                  </a:cubicBezTo>
                  <a:cubicBezTo>
                    <a:pt x="406" y="51"/>
                    <a:pt x="423" y="55"/>
                    <a:pt x="431" y="68"/>
                  </a:cubicBezTo>
                  <a:cubicBezTo>
                    <a:pt x="445" y="90"/>
                    <a:pt x="456" y="142"/>
                    <a:pt x="456" y="142"/>
                  </a:cubicBezTo>
                  <a:cubicBezTo>
                    <a:pt x="464" y="398"/>
                    <a:pt x="365" y="491"/>
                    <a:pt x="542" y="548"/>
                  </a:cubicBezTo>
                  <a:cubicBezTo>
                    <a:pt x="578" y="438"/>
                    <a:pt x="577" y="318"/>
                    <a:pt x="591" y="203"/>
                  </a:cubicBezTo>
                  <a:cubicBezTo>
                    <a:pt x="608" y="63"/>
                    <a:pt x="567" y="103"/>
                    <a:pt x="640" y="56"/>
                  </a:cubicBezTo>
                  <a:cubicBezTo>
                    <a:pt x="773" y="99"/>
                    <a:pt x="680" y="330"/>
                    <a:pt x="653" y="437"/>
                  </a:cubicBezTo>
                  <a:cubicBezTo>
                    <a:pt x="649" y="454"/>
                    <a:pt x="644" y="470"/>
                    <a:pt x="640" y="487"/>
                  </a:cubicBezTo>
                  <a:cubicBezTo>
                    <a:pt x="634" y="512"/>
                    <a:pt x="616" y="560"/>
                    <a:pt x="616" y="560"/>
                  </a:cubicBezTo>
                  <a:cubicBezTo>
                    <a:pt x="620" y="581"/>
                    <a:pt x="610" y="611"/>
                    <a:pt x="628" y="622"/>
                  </a:cubicBezTo>
                  <a:cubicBezTo>
                    <a:pt x="699" y="663"/>
                    <a:pt x="716" y="570"/>
                    <a:pt x="739" y="536"/>
                  </a:cubicBezTo>
                  <a:cubicBezTo>
                    <a:pt x="762" y="467"/>
                    <a:pt x="748" y="512"/>
                    <a:pt x="776" y="400"/>
                  </a:cubicBezTo>
                  <a:cubicBezTo>
                    <a:pt x="779" y="387"/>
                    <a:pt x="779" y="372"/>
                    <a:pt x="788" y="363"/>
                  </a:cubicBezTo>
                  <a:cubicBezTo>
                    <a:pt x="797" y="354"/>
                    <a:pt x="813" y="355"/>
                    <a:pt x="825" y="351"/>
                  </a:cubicBezTo>
                  <a:cubicBezTo>
                    <a:pt x="876" y="426"/>
                    <a:pt x="875" y="409"/>
                    <a:pt x="837" y="560"/>
                  </a:cubicBezTo>
                  <a:cubicBezTo>
                    <a:pt x="830" y="589"/>
                    <a:pt x="788" y="634"/>
                    <a:pt x="788" y="634"/>
                  </a:cubicBezTo>
                  <a:cubicBezTo>
                    <a:pt x="776" y="672"/>
                    <a:pt x="749" y="716"/>
                    <a:pt x="850" y="659"/>
                  </a:cubicBezTo>
                  <a:cubicBezTo>
                    <a:pt x="861" y="653"/>
                    <a:pt x="856" y="634"/>
                    <a:pt x="862" y="622"/>
                  </a:cubicBezTo>
                  <a:cubicBezTo>
                    <a:pt x="888" y="568"/>
                    <a:pt x="909" y="520"/>
                    <a:pt x="960" y="487"/>
                  </a:cubicBezTo>
                  <a:cubicBezTo>
                    <a:pt x="972" y="495"/>
                    <a:pt x="995" y="497"/>
                    <a:pt x="997" y="511"/>
                  </a:cubicBezTo>
                  <a:cubicBezTo>
                    <a:pt x="1004" y="550"/>
                    <a:pt x="1001" y="636"/>
                    <a:pt x="960" y="671"/>
                  </a:cubicBezTo>
                  <a:cubicBezTo>
                    <a:pt x="938" y="690"/>
                    <a:pt x="886" y="720"/>
                    <a:pt x="886" y="720"/>
                  </a:cubicBezTo>
                  <a:cubicBezTo>
                    <a:pt x="857" y="764"/>
                    <a:pt x="846" y="780"/>
                    <a:pt x="862" y="831"/>
                  </a:cubicBezTo>
                  <a:cubicBezTo>
                    <a:pt x="887" y="827"/>
                    <a:pt x="916" y="833"/>
                    <a:pt x="936" y="819"/>
                  </a:cubicBezTo>
                  <a:cubicBezTo>
                    <a:pt x="966" y="798"/>
                    <a:pt x="1010" y="707"/>
                    <a:pt x="1034" y="671"/>
                  </a:cubicBezTo>
                  <a:cubicBezTo>
                    <a:pt x="1041" y="660"/>
                    <a:pt x="1036" y="642"/>
                    <a:pt x="1046" y="634"/>
                  </a:cubicBezTo>
                  <a:cubicBezTo>
                    <a:pt x="1059" y="623"/>
                    <a:pt x="1079" y="626"/>
                    <a:pt x="1096" y="622"/>
                  </a:cubicBezTo>
                  <a:cubicBezTo>
                    <a:pt x="1108" y="626"/>
                    <a:pt x="1131" y="621"/>
                    <a:pt x="1133" y="634"/>
                  </a:cubicBezTo>
                  <a:cubicBezTo>
                    <a:pt x="1149" y="731"/>
                    <a:pt x="1109" y="822"/>
                    <a:pt x="1034" y="880"/>
                  </a:cubicBezTo>
                  <a:cubicBezTo>
                    <a:pt x="957" y="941"/>
                    <a:pt x="960" y="899"/>
                    <a:pt x="960" y="942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13" name="Oval 113"/>
            <p:cNvSpPr>
              <a:spLocks noChangeAspect="1" noChangeArrowheads="1"/>
            </p:cNvSpPr>
            <p:nvPr/>
          </p:nvSpPr>
          <p:spPr bwMode="auto">
            <a:xfrm>
              <a:off x="5107" y="2018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14" name="Oval 114"/>
            <p:cNvSpPr>
              <a:spLocks noChangeAspect="1" noChangeArrowheads="1"/>
            </p:cNvSpPr>
            <p:nvPr/>
          </p:nvSpPr>
          <p:spPr bwMode="auto">
            <a:xfrm>
              <a:off x="4695" y="1507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15" name="Oval 115"/>
            <p:cNvSpPr>
              <a:spLocks noChangeAspect="1" noChangeArrowheads="1"/>
            </p:cNvSpPr>
            <p:nvPr/>
          </p:nvSpPr>
          <p:spPr bwMode="auto">
            <a:xfrm>
              <a:off x="4455" y="1550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16" name="Oval 116"/>
            <p:cNvSpPr>
              <a:spLocks noChangeAspect="1" noChangeArrowheads="1"/>
            </p:cNvSpPr>
            <p:nvPr/>
          </p:nvSpPr>
          <p:spPr bwMode="auto">
            <a:xfrm>
              <a:off x="4856" y="1717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17" name="Oval 117"/>
            <p:cNvSpPr>
              <a:spLocks noChangeAspect="1" noChangeArrowheads="1"/>
            </p:cNvSpPr>
            <p:nvPr/>
          </p:nvSpPr>
          <p:spPr bwMode="auto">
            <a:xfrm>
              <a:off x="4012" y="1452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18" name="Oval 118"/>
            <p:cNvSpPr>
              <a:spLocks noChangeAspect="1" noChangeArrowheads="1"/>
            </p:cNvSpPr>
            <p:nvPr/>
          </p:nvSpPr>
          <p:spPr bwMode="auto">
            <a:xfrm>
              <a:off x="4018" y="1754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19" name="Oval 119"/>
            <p:cNvSpPr>
              <a:spLocks noChangeAspect="1" noChangeArrowheads="1"/>
            </p:cNvSpPr>
            <p:nvPr/>
          </p:nvSpPr>
          <p:spPr bwMode="auto">
            <a:xfrm>
              <a:off x="4579" y="1686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20" name="Oval 120"/>
            <p:cNvSpPr>
              <a:spLocks noChangeAspect="1" noChangeArrowheads="1"/>
            </p:cNvSpPr>
            <p:nvPr/>
          </p:nvSpPr>
          <p:spPr bwMode="auto">
            <a:xfrm>
              <a:off x="4399" y="1372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21" name="Oval 121"/>
            <p:cNvSpPr>
              <a:spLocks noChangeAspect="1" noChangeArrowheads="1"/>
            </p:cNvSpPr>
            <p:nvPr/>
          </p:nvSpPr>
          <p:spPr bwMode="auto">
            <a:xfrm>
              <a:off x="4652" y="1957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22" name="Oval 122"/>
            <p:cNvSpPr>
              <a:spLocks noChangeAspect="1" noChangeArrowheads="1"/>
            </p:cNvSpPr>
            <p:nvPr/>
          </p:nvSpPr>
          <p:spPr bwMode="auto">
            <a:xfrm>
              <a:off x="4283" y="1772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23" name="Oval 123"/>
            <p:cNvSpPr>
              <a:spLocks noChangeAspect="1" noChangeArrowheads="1"/>
            </p:cNvSpPr>
            <p:nvPr/>
          </p:nvSpPr>
          <p:spPr bwMode="auto">
            <a:xfrm>
              <a:off x="4265" y="1347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24" name="Oval 124"/>
            <p:cNvSpPr>
              <a:spLocks noChangeAspect="1" noChangeArrowheads="1"/>
            </p:cNvSpPr>
            <p:nvPr/>
          </p:nvSpPr>
          <p:spPr bwMode="auto">
            <a:xfrm>
              <a:off x="4013" y="1624"/>
              <a:ext cx="43" cy="4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525" name="Line 125"/>
          <p:cNvSpPr>
            <a:spLocks noChangeShapeType="1"/>
          </p:cNvSpPr>
          <p:nvPr/>
        </p:nvSpPr>
        <p:spPr bwMode="auto">
          <a:xfrm rot="21535971" flipH="1">
            <a:off x="6169025" y="2795588"/>
            <a:ext cx="523875" cy="265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526" name="Line 126"/>
          <p:cNvSpPr>
            <a:spLocks noChangeShapeType="1"/>
          </p:cNvSpPr>
          <p:nvPr/>
        </p:nvSpPr>
        <p:spPr bwMode="auto">
          <a:xfrm rot="-64029">
            <a:off x="1455738" y="2882900"/>
            <a:ext cx="695325" cy="1165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527" name="Line 127"/>
          <p:cNvSpPr>
            <a:spLocks noChangeShapeType="1"/>
          </p:cNvSpPr>
          <p:nvPr/>
        </p:nvSpPr>
        <p:spPr bwMode="auto">
          <a:xfrm rot="21535971" flipH="1">
            <a:off x="6053138" y="3057525"/>
            <a:ext cx="1154112" cy="3349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528" name="Line 128"/>
          <p:cNvSpPr>
            <a:spLocks noChangeShapeType="1"/>
          </p:cNvSpPr>
          <p:nvPr/>
        </p:nvSpPr>
        <p:spPr bwMode="auto">
          <a:xfrm rot="21457039" flipH="1">
            <a:off x="5173663" y="3427413"/>
            <a:ext cx="911225" cy="53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529" name="Line 129"/>
          <p:cNvSpPr>
            <a:spLocks noChangeShapeType="1"/>
          </p:cNvSpPr>
          <p:nvPr/>
        </p:nvSpPr>
        <p:spPr bwMode="auto">
          <a:xfrm rot="21535971" flipH="1">
            <a:off x="4767263" y="3962400"/>
            <a:ext cx="4365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0530" name="Line 130"/>
          <p:cNvSpPr>
            <a:spLocks noChangeShapeType="1"/>
          </p:cNvSpPr>
          <p:nvPr/>
        </p:nvSpPr>
        <p:spPr bwMode="auto">
          <a:xfrm rot="21535971" flipH="1">
            <a:off x="5822950" y="5853113"/>
            <a:ext cx="219075" cy="2174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531" name="Line 131"/>
          <p:cNvSpPr>
            <a:spLocks noChangeShapeType="1"/>
          </p:cNvSpPr>
          <p:nvPr/>
        </p:nvSpPr>
        <p:spPr bwMode="auto">
          <a:xfrm flipH="1">
            <a:off x="4721225" y="16002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0532" name="Line 132"/>
          <p:cNvSpPr>
            <a:spLocks noChangeShapeType="1"/>
          </p:cNvSpPr>
          <p:nvPr/>
        </p:nvSpPr>
        <p:spPr bwMode="auto">
          <a:xfrm>
            <a:off x="2079625" y="22098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0533" name="Line 133"/>
          <p:cNvSpPr>
            <a:spLocks noChangeShapeType="1"/>
          </p:cNvSpPr>
          <p:nvPr/>
        </p:nvSpPr>
        <p:spPr bwMode="auto">
          <a:xfrm flipH="1">
            <a:off x="5051425" y="1828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0534" name="Line 134"/>
          <p:cNvSpPr>
            <a:spLocks noChangeShapeType="1"/>
          </p:cNvSpPr>
          <p:nvPr/>
        </p:nvSpPr>
        <p:spPr bwMode="auto">
          <a:xfrm flipH="1">
            <a:off x="4756150" y="1828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0535" name="Line 135"/>
          <p:cNvSpPr>
            <a:spLocks noChangeShapeType="1"/>
          </p:cNvSpPr>
          <p:nvPr/>
        </p:nvSpPr>
        <p:spPr bwMode="auto">
          <a:xfrm flipH="1">
            <a:off x="4298950" y="2209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0536" name="Line 136"/>
          <p:cNvSpPr>
            <a:spLocks noChangeShapeType="1"/>
          </p:cNvSpPr>
          <p:nvPr/>
        </p:nvSpPr>
        <p:spPr bwMode="auto">
          <a:xfrm>
            <a:off x="2232025" y="28956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0537" name="Line 137"/>
          <p:cNvSpPr>
            <a:spLocks noChangeShapeType="1"/>
          </p:cNvSpPr>
          <p:nvPr/>
        </p:nvSpPr>
        <p:spPr bwMode="auto">
          <a:xfrm flipH="1">
            <a:off x="4518025" y="306705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0538" name="Line 138"/>
          <p:cNvSpPr>
            <a:spLocks noChangeShapeType="1"/>
          </p:cNvSpPr>
          <p:nvPr/>
        </p:nvSpPr>
        <p:spPr bwMode="auto">
          <a:xfrm flipH="1">
            <a:off x="5289550" y="2514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0539" name="Line 139"/>
          <p:cNvSpPr>
            <a:spLocks noChangeShapeType="1"/>
          </p:cNvSpPr>
          <p:nvPr/>
        </p:nvSpPr>
        <p:spPr bwMode="auto">
          <a:xfrm>
            <a:off x="2155825" y="40386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0540" name="Line 140"/>
          <p:cNvSpPr>
            <a:spLocks noChangeShapeType="1"/>
          </p:cNvSpPr>
          <p:nvPr/>
        </p:nvSpPr>
        <p:spPr bwMode="auto">
          <a:xfrm flipH="1">
            <a:off x="5661025" y="4343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0541" name="Line 141"/>
          <p:cNvSpPr>
            <a:spLocks noChangeShapeType="1"/>
          </p:cNvSpPr>
          <p:nvPr/>
        </p:nvSpPr>
        <p:spPr bwMode="auto">
          <a:xfrm flipH="1">
            <a:off x="4670425" y="5172075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0542" name="Line 142"/>
          <p:cNvSpPr>
            <a:spLocks noChangeShapeType="1"/>
          </p:cNvSpPr>
          <p:nvPr/>
        </p:nvSpPr>
        <p:spPr bwMode="auto">
          <a:xfrm>
            <a:off x="1393825" y="4419600"/>
            <a:ext cx="685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0543" name="Line 143"/>
          <p:cNvSpPr>
            <a:spLocks noChangeShapeType="1"/>
          </p:cNvSpPr>
          <p:nvPr/>
        </p:nvSpPr>
        <p:spPr bwMode="auto">
          <a:xfrm>
            <a:off x="2079625" y="4648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0544" name="Line 144"/>
          <p:cNvSpPr>
            <a:spLocks noChangeShapeType="1"/>
          </p:cNvSpPr>
          <p:nvPr/>
        </p:nvSpPr>
        <p:spPr bwMode="auto">
          <a:xfrm>
            <a:off x="2098675" y="5146675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0545" name="Line 145"/>
          <p:cNvSpPr>
            <a:spLocks noChangeShapeType="1"/>
          </p:cNvSpPr>
          <p:nvPr/>
        </p:nvSpPr>
        <p:spPr bwMode="auto">
          <a:xfrm>
            <a:off x="1679575" y="56388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0546" name="Line 146"/>
          <p:cNvSpPr>
            <a:spLocks noChangeShapeType="1"/>
          </p:cNvSpPr>
          <p:nvPr/>
        </p:nvSpPr>
        <p:spPr bwMode="auto">
          <a:xfrm flipH="1">
            <a:off x="4060825" y="5610225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0547" name="Line 147"/>
          <p:cNvSpPr>
            <a:spLocks noChangeShapeType="1"/>
          </p:cNvSpPr>
          <p:nvPr/>
        </p:nvSpPr>
        <p:spPr bwMode="auto">
          <a:xfrm flipH="1">
            <a:off x="5213350" y="60833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0548" name="Line 148"/>
          <p:cNvSpPr>
            <a:spLocks noChangeShapeType="1"/>
          </p:cNvSpPr>
          <p:nvPr/>
        </p:nvSpPr>
        <p:spPr bwMode="auto">
          <a:xfrm>
            <a:off x="2003425" y="1752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18" name="Group 149"/>
          <p:cNvGrpSpPr>
            <a:grpSpLocks/>
          </p:cNvGrpSpPr>
          <p:nvPr/>
        </p:nvGrpSpPr>
        <p:grpSpPr bwMode="auto">
          <a:xfrm>
            <a:off x="3222625" y="911225"/>
            <a:ext cx="1885950" cy="1023938"/>
            <a:chOff x="1680" y="574"/>
            <a:chExt cx="1188" cy="645"/>
          </a:xfrm>
        </p:grpSpPr>
        <p:grpSp>
          <p:nvGrpSpPr>
            <p:cNvPr id="19" name="Group 150"/>
            <p:cNvGrpSpPr>
              <a:grpSpLocks/>
            </p:cNvGrpSpPr>
            <p:nvPr/>
          </p:nvGrpSpPr>
          <p:grpSpPr bwMode="auto">
            <a:xfrm rot="352388">
              <a:off x="1680" y="574"/>
              <a:ext cx="873" cy="582"/>
              <a:chOff x="912" y="1248"/>
              <a:chExt cx="4256" cy="2328"/>
            </a:xfrm>
          </p:grpSpPr>
          <p:sp>
            <p:nvSpPr>
              <p:cNvPr id="230551" name="AutoShape 151"/>
              <p:cNvSpPr>
                <a:spLocks noChangeArrowheads="1"/>
              </p:cNvSpPr>
              <p:nvPr/>
            </p:nvSpPr>
            <p:spPr bwMode="auto">
              <a:xfrm>
                <a:off x="2064" y="2496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552" name="AutoShape 152"/>
              <p:cNvSpPr>
                <a:spLocks noChangeArrowheads="1"/>
              </p:cNvSpPr>
              <p:nvPr/>
            </p:nvSpPr>
            <p:spPr bwMode="auto">
              <a:xfrm>
                <a:off x="2064" y="2400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553" name="AutoShape 153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554" name="AutoShape 154"/>
              <p:cNvSpPr>
                <a:spLocks noChangeArrowheads="1"/>
              </p:cNvSpPr>
              <p:nvPr/>
            </p:nvSpPr>
            <p:spPr bwMode="auto">
              <a:xfrm>
                <a:off x="2064" y="2208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555" name="AutoShape 155"/>
              <p:cNvSpPr>
                <a:spLocks noChangeArrowheads="1"/>
              </p:cNvSpPr>
              <p:nvPr/>
            </p:nvSpPr>
            <p:spPr bwMode="auto">
              <a:xfrm>
                <a:off x="2064" y="2112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556" name="AutoShape 156"/>
              <p:cNvSpPr>
                <a:spLocks noChangeArrowheads="1"/>
              </p:cNvSpPr>
              <p:nvPr/>
            </p:nvSpPr>
            <p:spPr bwMode="auto">
              <a:xfrm>
                <a:off x="2064" y="2016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557" name="AutoShape 157"/>
              <p:cNvSpPr>
                <a:spLocks noChangeArrowheads="1"/>
              </p:cNvSpPr>
              <p:nvPr/>
            </p:nvSpPr>
            <p:spPr bwMode="auto">
              <a:xfrm>
                <a:off x="2064" y="1920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558" name="AutoShape 158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559" name="AutoShape 159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560" name="AutoShape 160"/>
              <p:cNvSpPr>
                <a:spLocks noChangeArrowheads="1"/>
              </p:cNvSpPr>
              <p:nvPr/>
            </p:nvSpPr>
            <p:spPr bwMode="auto">
              <a:xfrm>
                <a:off x="2208" y="2064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561" name="AutoShape 161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162"/>
              <p:cNvGrpSpPr>
                <a:grpSpLocks/>
              </p:cNvGrpSpPr>
              <p:nvPr/>
            </p:nvGrpSpPr>
            <p:grpSpPr bwMode="auto">
              <a:xfrm>
                <a:off x="3984" y="1296"/>
                <a:ext cx="240" cy="672"/>
                <a:chOff x="1488" y="2064"/>
                <a:chExt cx="240" cy="672"/>
              </a:xfrm>
            </p:grpSpPr>
            <p:sp>
              <p:nvSpPr>
                <p:cNvPr id="230563" name="AutoShape 163"/>
                <p:cNvSpPr>
                  <a:spLocks noChangeArrowheads="1"/>
                </p:cNvSpPr>
                <p:nvPr/>
              </p:nvSpPr>
              <p:spPr bwMode="auto">
                <a:xfrm>
                  <a:off x="1488" y="2640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564" name="AutoShape 164"/>
                <p:cNvSpPr>
                  <a:spLocks noChangeArrowheads="1"/>
                </p:cNvSpPr>
                <p:nvPr/>
              </p:nvSpPr>
              <p:spPr bwMode="auto">
                <a:xfrm>
                  <a:off x="1488" y="2544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565" name="AutoShape 165"/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566" name="AutoShape 166"/>
                <p:cNvSpPr>
                  <a:spLocks noChangeArrowheads="1"/>
                </p:cNvSpPr>
                <p:nvPr/>
              </p:nvSpPr>
              <p:spPr bwMode="auto">
                <a:xfrm>
                  <a:off x="1488" y="2352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567" name="AutoShape 167"/>
                <p:cNvSpPr>
                  <a:spLocks noChangeArrowheads="1"/>
                </p:cNvSpPr>
                <p:nvPr/>
              </p:nvSpPr>
              <p:spPr bwMode="auto">
                <a:xfrm>
                  <a:off x="1488" y="2256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568" name="AutoShape 168"/>
                <p:cNvSpPr>
                  <a:spLocks noChangeArrowheads="1"/>
                </p:cNvSpPr>
                <p:nvPr/>
              </p:nvSpPr>
              <p:spPr bwMode="auto">
                <a:xfrm>
                  <a:off x="1488" y="2160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569" name="AutoShape 169"/>
                <p:cNvSpPr>
                  <a:spLocks noChangeArrowheads="1"/>
                </p:cNvSpPr>
                <p:nvPr/>
              </p:nvSpPr>
              <p:spPr bwMode="auto">
                <a:xfrm>
                  <a:off x="1488" y="2064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570" name="AutoShape 170"/>
                <p:cNvSpPr>
                  <a:spLocks noChangeArrowheads="1"/>
                </p:cNvSpPr>
                <p:nvPr/>
              </p:nvSpPr>
              <p:spPr bwMode="auto">
                <a:xfrm>
                  <a:off x="1536" y="2304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571" name="AutoShape 171"/>
                <p:cNvSpPr>
                  <a:spLocks noChangeArrowheads="1"/>
                </p:cNvSpPr>
                <p:nvPr/>
              </p:nvSpPr>
              <p:spPr bwMode="auto">
                <a:xfrm>
                  <a:off x="1632" y="2160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572" name="AutoShape 172"/>
                <p:cNvSpPr>
                  <a:spLocks noChangeArrowheads="1"/>
                </p:cNvSpPr>
                <p:nvPr/>
              </p:nvSpPr>
              <p:spPr bwMode="auto">
                <a:xfrm>
                  <a:off x="1632" y="2208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573" name="AutoShape 173"/>
                <p:cNvSpPr>
                  <a:spLocks noChangeArrowheads="1"/>
                </p:cNvSpPr>
                <p:nvPr/>
              </p:nvSpPr>
              <p:spPr bwMode="auto">
                <a:xfrm>
                  <a:off x="1584" y="2256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74"/>
              <p:cNvGrpSpPr>
                <a:grpSpLocks/>
              </p:cNvGrpSpPr>
              <p:nvPr/>
            </p:nvGrpSpPr>
            <p:grpSpPr bwMode="auto">
              <a:xfrm>
                <a:off x="912" y="1920"/>
                <a:ext cx="4256" cy="1656"/>
                <a:chOff x="768" y="2016"/>
                <a:chExt cx="4256" cy="1656"/>
              </a:xfrm>
            </p:grpSpPr>
            <p:grpSp>
              <p:nvGrpSpPr>
                <p:cNvPr id="22" name="Group 175"/>
                <p:cNvGrpSpPr>
                  <a:grpSpLocks/>
                </p:cNvGrpSpPr>
                <p:nvPr/>
              </p:nvGrpSpPr>
              <p:grpSpPr bwMode="auto">
                <a:xfrm>
                  <a:off x="768" y="2784"/>
                  <a:ext cx="416" cy="888"/>
                  <a:chOff x="2440" y="2440"/>
                  <a:chExt cx="416" cy="888"/>
                </a:xfrm>
              </p:grpSpPr>
              <p:sp>
                <p:nvSpPr>
                  <p:cNvPr id="230576" name="Freeform 176"/>
                  <p:cNvSpPr>
                    <a:spLocks/>
                  </p:cNvSpPr>
                  <p:nvPr/>
                </p:nvSpPr>
                <p:spPr bwMode="auto">
                  <a:xfrm>
                    <a:off x="2440" y="2440"/>
                    <a:ext cx="360" cy="888"/>
                  </a:xfrm>
                  <a:custGeom>
                    <a:avLst/>
                    <a:gdLst/>
                    <a:ahLst/>
                    <a:cxnLst>
                      <a:cxn ang="0">
                        <a:pos x="248" y="8"/>
                      </a:cxn>
                      <a:cxn ang="0">
                        <a:pos x="56" y="104"/>
                      </a:cxn>
                      <a:cxn ang="0">
                        <a:pos x="8" y="248"/>
                      </a:cxn>
                      <a:cxn ang="0">
                        <a:pos x="8" y="536"/>
                      </a:cxn>
                      <a:cxn ang="0">
                        <a:pos x="56" y="728"/>
                      </a:cxn>
                      <a:cxn ang="0">
                        <a:pos x="200" y="824"/>
                      </a:cxn>
                      <a:cxn ang="0">
                        <a:pos x="344" y="776"/>
                      </a:cxn>
                      <a:cxn ang="0">
                        <a:pos x="296" y="152"/>
                      </a:cxn>
                      <a:cxn ang="0">
                        <a:pos x="248" y="8"/>
                      </a:cxn>
                    </a:cxnLst>
                    <a:rect l="0" t="0" r="r" b="b"/>
                    <a:pathLst>
                      <a:path w="360" h="888">
                        <a:moveTo>
                          <a:pt x="248" y="8"/>
                        </a:moveTo>
                        <a:cubicBezTo>
                          <a:pt x="208" y="0"/>
                          <a:pt x="96" y="64"/>
                          <a:pt x="56" y="104"/>
                        </a:cubicBezTo>
                        <a:cubicBezTo>
                          <a:pt x="16" y="144"/>
                          <a:pt x="16" y="176"/>
                          <a:pt x="8" y="248"/>
                        </a:cubicBezTo>
                        <a:cubicBezTo>
                          <a:pt x="0" y="320"/>
                          <a:pt x="0" y="456"/>
                          <a:pt x="8" y="536"/>
                        </a:cubicBezTo>
                        <a:cubicBezTo>
                          <a:pt x="16" y="616"/>
                          <a:pt x="24" y="680"/>
                          <a:pt x="56" y="728"/>
                        </a:cubicBezTo>
                        <a:cubicBezTo>
                          <a:pt x="88" y="776"/>
                          <a:pt x="152" y="816"/>
                          <a:pt x="200" y="824"/>
                        </a:cubicBezTo>
                        <a:cubicBezTo>
                          <a:pt x="248" y="832"/>
                          <a:pt x="328" y="888"/>
                          <a:pt x="344" y="776"/>
                        </a:cubicBezTo>
                        <a:cubicBezTo>
                          <a:pt x="360" y="664"/>
                          <a:pt x="312" y="280"/>
                          <a:pt x="296" y="152"/>
                        </a:cubicBezTo>
                        <a:cubicBezTo>
                          <a:pt x="280" y="24"/>
                          <a:pt x="288" y="16"/>
                          <a:pt x="248" y="8"/>
                        </a:cubicBezTo>
                        <a:close/>
                      </a:path>
                    </a:pathLst>
                  </a:custGeom>
                  <a:solidFill>
                    <a:srgbClr val="CC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577" name="Freeform 177"/>
                  <p:cNvSpPr>
                    <a:spLocks/>
                  </p:cNvSpPr>
                  <p:nvPr/>
                </p:nvSpPr>
                <p:spPr bwMode="auto">
                  <a:xfrm>
                    <a:off x="2544" y="2448"/>
                    <a:ext cx="312" cy="832"/>
                  </a:xfrm>
                  <a:custGeom>
                    <a:avLst/>
                    <a:gdLst/>
                    <a:ahLst/>
                    <a:cxnLst>
                      <a:cxn ang="0">
                        <a:pos x="104" y="56"/>
                      </a:cxn>
                      <a:cxn ang="0">
                        <a:pos x="8" y="200"/>
                      </a:cxn>
                      <a:cxn ang="0">
                        <a:pos x="56" y="392"/>
                      </a:cxn>
                      <a:cxn ang="0">
                        <a:pos x="56" y="536"/>
                      </a:cxn>
                      <a:cxn ang="0">
                        <a:pos x="56" y="728"/>
                      </a:cxn>
                      <a:cxn ang="0">
                        <a:pos x="152" y="824"/>
                      </a:cxn>
                      <a:cxn ang="0">
                        <a:pos x="248" y="776"/>
                      </a:cxn>
                      <a:cxn ang="0">
                        <a:pos x="296" y="680"/>
                      </a:cxn>
                      <a:cxn ang="0">
                        <a:pos x="296" y="536"/>
                      </a:cxn>
                      <a:cxn ang="0">
                        <a:pos x="248" y="440"/>
                      </a:cxn>
                      <a:cxn ang="0">
                        <a:pos x="248" y="344"/>
                      </a:cxn>
                      <a:cxn ang="0">
                        <a:pos x="296" y="248"/>
                      </a:cxn>
                      <a:cxn ang="0">
                        <a:pos x="296" y="104"/>
                      </a:cxn>
                      <a:cxn ang="0">
                        <a:pos x="200" y="8"/>
                      </a:cxn>
                      <a:cxn ang="0">
                        <a:pos x="104" y="56"/>
                      </a:cxn>
                    </a:cxnLst>
                    <a:rect l="0" t="0" r="r" b="b"/>
                    <a:pathLst>
                      <a:path w="312" h="832">
                        <a:moveTo>
                          <a:pt x="104" y="56"/>
                        </a:moveTo>
                        <a:cubicBezTo>
                          <a:pt x="72" y="88"/>
                          <a:pt x="16" y="144"/>
                          <a:pt x="8" y="200"/>
                        </a:cubicBezTo>
                        <a:cubicBezTo>
                          <a:pt x="0" y="256"/>
                          <a:pt x="48" y="336"/>
                          <a:pt x="56" y="392"/>
                        </a:cubicBezTo>
                        <a:cubicBezTo>
                          <a:pt x="64" y="448"/>
                          <a:pt x="56" y="480"/>
                          <a:pt x="56" y="536"/>
                        </a:cubicBezTo>
                        <a:cubicBezTo>
                          <a:pt x="56" y="592"/>
                          <a:pt x="40" y="680"/>
                          <a:pt x="56" y="728"/>
                        </a:cubicBezTo>
                        <a:cubicBezTo>
                          <a:pt x="72" y="776"/>
                          <a:pt x="120" y="816"/>
                          <a:pt x="152" y="824"/>
                        </a:cubicBezTo>
                        <a:cubicBezTo>
                          <a:pt x="184" y="832"/>
                          <a:pt x="224" y="800"/>
                          <a:pt x="248" y="776"/>
                        </a:cubicBezTo>
                        <a:cubicBezTo>
                          <a:pt x="272" y="752"/>
                          <a:pt x="288" y="720"/>
                          <a:pt x="296" y="680"/>
                        </a:cubicBezTo>
                        <a:cubicBezTo>
                          <a:pt x="304" y="640"/>
                          <a:pt x="304" y="576"/>
                          <a:pt x="296" y="536"/>
                        </a:cubicBezTo>
                        <a:cubicBezTo>
                          <a:pt x="288" y="496"/>
                          <a:pt x="256" y="472"/>
                          <a:pt x="248" y="440"/>
                        </a:cubicBezTo>
                        <a:cubicBezTo>
                          <a:pt x="240" y="408"/>
                          <a:pt x="240" y="376"/>
                          <a:pt x="248" y="344"/>
                        </a:cubicBezTo>
                        <a:cubicBezTo>
                          <a:pt x="256" y="312"/>
                          <a:pt x="288" y="288"/>
                          <a:pt x="296" y="248"/>
                        </a:cubicBezTo>
                        <a:cubicBezTo>
                          <a:pt x="304" y="208"/>
                          <a:pt x="312" y="144"/>
                          <a:pt x="296" y="104"/>
                        </a:cubicBezTo>
                        <a:cubicBezTo>
                          <a:pt x="280" y="64"/>
                          <a:pt x="232" y="16"/>
                          <a:pt x="200" y="8"/>
                        </a:cubicBezTo>
                        <a:cubicBezTo>
                          <a:pt x="168" y="0"/>
                          <a:pt x="136" y="24"/>
                          <a:pt x="104" y="56"/>
                        </a:cubicBezTo>
                        <a:close/>
                      </a:path>
                    </a:pathLst>
                  </a:custGeom>
                  <a:solidFill>
                    <a:srgbClr val="FF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178"/>
                <p:cNvGrpSpPr>
                  <a:grpSpLocks/>
                </p:cNvGrpSpPr>
                <p:nvPr/>
              </p:nvGrpSpPr>
              <p:grpSpPr bwMode="auto">
                <a:xfrm>
                  <a:off x="3648" y="2016"/>
                  <a:ext cx="416" cy="888"/>
                  <a:chOff x="2440" y="2440"/>
                  <a:chExt cx="416" cy="888"/>
                </a:xfrm>
              </p:grpSpPr>
              <p:sp>
                <p:nvSpPr>
                  <p:cNvPr id="230579" name="Freeform 179"/>
                  <p:cNvSpPr>
                    <a:spLocks/>
                  </p:cNvSpPr>
                  <p:nvPr/>
                </p:nvSpPr>
                <p:spPr bwMode="auto">
                  <a:xfrm>
                    <a:off x="2440" y="2440"/>
                    <a:ext cx="360" cy="888"/>
                  </a:xfrm>
                  <a:custGeom>
                    <a:avLst/>
                    <a:gdLst/>
                    <a:ahLst/>
                    <a:cxnLst>
                      <a:cxn ang="0">
                        <a:pos x="248" y="8"/>
                      </a:cxn>
                      <a:cxn ang="0">
                        <a:pos x="56" y="104"/>
                      </a:cxn>
                      <a:cxn ang="0">
                        <a:pos x="8" y="248"/>
                      </a:cxn>
                      <a:cxn ang="0">
                        <a:pos x="8" y="536"/>
                      </a:cxn>
                      <a:cxn ang="0">
                        <a:pos x="56" y="728"/>
                      </a:cxn>
                      <a:cxn ang="0">
                        <a:pos x="200" y="824"/>
                      </a:cxn>
                      <a:cxn ang="0">
                        <a:pos x="344" y="776"/>
                      </a:cxn>
                      <a:cxn ang="0">
                        <a:pos x="296" y="152"/>
                      </a:cxn>
                      <a:cxn ang="0">
                        <a:pos x="248" y="8"/>
                      </a:cxn>
                    </a:cxnLst>
                    <a:rect l="0" t="0" r="r" b="b"/>
                    <a:pathLst>
                      <a:path w="360" h="888">
                        <a:moveTo>
                          <a:pt x="248" y="8"/>
                        </a:moveTo>
                        <a:cubicBezTo>
                          <a:pt x="208" y="0"/>
                          <a:pt x="96" y="64"/>
                          <a:pt x="56" y="104"/>
                        </a:cubicBezTo>
                        <a:cubicBezTo>
                          <a:pt x="16" y="144"/>
                          <a:pt x="16" y="176"/>
                          <a:pt x="8" y="248"/>
                        </a:cubicBezTo>
                        <a:cubicBezTo>
                          <a:pt x="0" y="320"/>
                          <a:pt x="0" y="456"/>
                          <a:pt x="8" y="536"/>
                        </a:cubicBezTo>
                        <a:cubicBezTo>
                          <a:pt x="16" y="616"/>
                          <a:pt x="24" y="680"/>
                          <a:pt x="56" y="728"/>
                        </a:cubicBezTo>
                        <a:cubicBezTo>
                          <a:pt x="88" y="776"/>
                          <a:pt x="152" y="816"/>
                          <a:pt x="200" y="824"/>
                        </a:cubicBezTo>
                        <a:cubicBezTo>
                          <a:pt x="248" y="832"/>
                          <a:pt x="328" y="888"/>
                          <a:pt x="344" y="776"/>
                        </a:cubicBezTo>
                        <a:cubicBezTo>
                          <a:pt x="360" y="664"/>
                          <a:pt x="312" y="280"/>
                          <a:pt x="296" y="152"/>
                        </a:cubicBezTo>
                        <a:cubicBezTo>
                          <a:pt x="280" y="24"/>
                          <a:pt x="288" y="16"/>
                          <a:pt x="248" y="8"/>
                        </a:cubicBezTo>
                        <a:close/>
                      </a:path>
                    </a:pathLst>
                  </a:custGeom>
                  <a:solidFill>
                    <a:srgbClr val="CC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580" name="Freeform 180"/>
                  <p:cNvSpPr>
                    <a:spLocks/>
                  </p:cNvSpPr>
                  <p:nvPr/>
                </p:nvSpPr>
                <p:spPr bwMode="auto">
                  <a:xfrm>
                    <a:off x="2544" y="2448"/>
                    <a:ext cx="312" cy="832"/>
                  </a:xfrm>
                  <a:custGeom>
                    <a:avLst/>
                    <a:gdLst/>
                    <a:ahLst/>
                    <a:cxnLst>
                      <a:cxn ang="0">
                        <a:pos x="104" y="56"/>
                      </a:cxn>
                      <a:cxn ang="0">
                        <a:pos x="8" y="200"/>
                      </a:cxn>
                      <a:cxn ang="0">
                        <a:pos x="56" y="392"/>
                      </a:cxn>
                      <a:cxn ang="0">
                        <a:pos x="56" y="536"/>
                      </a:cxn>
                      <a:cxn ang="0">
                        <a:pos x="56" y="728"/>
                      </a:cxn>
                      <a:cxn ang="0">
                        <a:pos x="152" y="824"/>
                      </a:cxn>
                      <a:cxn ang="0">
                        <a:pos x="248" y="776"/>
                      </a:cxn>
                      <a:cxn ang="0">
                        <a:pos x="296" y="680"/>
                      </a:cxn>
                      <a:cxn ang="0">
                        <a:pos x="296" y="536"/>
                      </a:cxn>
                      <a:cxn ang="0">
                        <a:pos x="248" y="440"/>
                      </a:cxn>
                      <a:cxn ang="0">
                        <a:pos x="248" y="344"/>
                      </a:cxn>
                      <a:cxn ang="0">
                        <a:pos x="296" y="248"/>
                      </a:cxn>
                      <a:cxn ang="0">
                        <a:pos x="296" y="104"/>
                      </a:cxn>
                      <a:cxn ang="0">
                        <a:pos x="200" y="8"/>
                      </a:cxn>
                      <a:cxn ang="0">
                        <a:pos x="104" y="56"/>
                      </a:cxn>
                    </a:cxnLst>
                    <a:rect l="0" t="0" r="r" b="b"/>
                    <a:pathLst>
                      <a:path w="312" h="832">
                        <a:moveTo>
                          <a:pt x="104" y="56"/>
                        </a:moveTo>
                        <a:cubicBezTo>
                          <a:pt x="72" y="88"/>
                          <a:pt x="16" y="144"/>
                          <a:pt x="8" y="200"/>
                        </a:cubicBezTo>
                        <a:cubicBezTo>
                          <a:pt x="0" y="256"/>
                          <a:pt x="48" y="336"/>
                          <a:pt x="56" y="392"/>
                        </a:cubicBezTo>
                        <a:cubicBezTo>
                          <a:pt x="64" y="448"/>
                          <a:pt x="56" y="480"/>
                          <a:pt x="56" y="536"/>
                        </a:cubicBezTo>
                        <a:cubicBezTo>
                          <a:pt x="56" y="592"/>
                          <a:pt x="40" y="680"/>
                          <a:pt x="56" y="728"/>
                        </a:cubicBezTo>
                        <a:cubicBezTo>
                          <a:pt x="72" y="776"/>
                          <a:pt x="120" y="816"/>
                          <a:pt x="152" y="824"/>
                        </a:cubicBezTo>
                        <a:cubicBezTo>
                          <a:pt x="184" y="832"/>
                          <a:pt x="224" y="800"/>
                          <a:pt x="248" y="776"/>
                        </a:cubicBezTo>
                        <a:cubicBezTo>
                          <a:pt x="272" y="752"/>
                          <a:pt x="288" y="720"/>
                          <a:pt x="296" y="680"/>
                        </a:cubicBezTo>
                        <a:cubicBezTo>
                          <a:pt x="304" y="640"/>
                          <a:pt x="304" y="576"/>
                          <a:pt x="296" y="536"/>
                        </a:cubicBezTo>
                        <a:cubicBezTo>
                          <a:pt x="288" y="496"/>
                          <a:pt x="256" y="472"/>
                          <a:pt x="248" y="440"/>
                        </a:cubicBezTo>
                        <a:cubicBezTo>
                          <a:pt x="240" y="408"/>
                          <a:pt x="240" y="376"/>
                          <a:pt x="248" y="344"/>
                        </a:cubicBezTo>
                        <a:cubicBezTo>
                          <a:pt x="256" y="312"/>
                          <a:pt x="288" y="288"/>
                          <a:pt x="296" y="248"/>
                        </a:cubicBezTo>
                        <a:cubicBezTo>
                          <a:pt x="304" y="208"/>
                          <a:pt x="312" y="144"/>
                          <a:pt x="296" y="104"/>
                        </a:cubicBezTo>
                        <a:cubicBezTo>
                          <a:pt x="280" y="64"/>
                          <a:pt x="232" y="16"/>
                          <a:pt x="200" y="8"/>
                        </a:cubicBezTo>
                        <a:cubicBezTo>
                          <a:pt x="168" y="0"/>
                          <a:pt x="136" y="24"/>
                          <a:pt x="104" y="56"/>
                        </a:cubicBezTo>
                        <a:close/>
                      </a:path>
                    </a:pathLst>
                  </a:custGeom>
                  <a:solidFill>
                    <a:srgbClr val="FF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81"/>
                <p:cNvGrpSpPr>
                  <a:grpSpLocks/>
                </p:cNvGrpSpPr>
                <p:nvPr/>
              </p:nvGrpSpPr>
              <p:grpSpPr bwMode="auto">
                <a:xfrm>
                  <a:off x="1776" y="2640"/>
                  <a:ext cx="416" cy="888"/>
                  <a:chOff x="2440" y="2440"/>
                  <a:chExt cx="416" cy="888"/>
                </a:xfrm>
              </p:grpSpPr>
              <p:sp>
                <p:nvSpPr>
                  <p:cNvPr id="230582" name="Freeform 182"/>
                  <p:cNvSpPr>
                    <a:spLocks/>
                  </p:cNvSpPr>
                  <p:nvPr/>
                </p:nvSpPr>
                <p:spPr bwMode="auto">
                  <a:xfrm>
                    <a:off x="2440" y="2440"/>
                    <a:ext cx="360" cy="888"/>
                  </a:xfrm>
                  <a:custGeom>
                    <a:avLst/>
                    <a:gdLst/>
                    <a:ahLst/>
                    <a:cxnLst>
                      <a:cxn ang="0">
                        <a:pos x="248" y="8"/>
                      </a:cxn>
                      <a:cxn ang="0">
                        <a:pos x="56" y="104"/>
                      </a:cxn>
                      <a:cxn ang="0">
                        <a:pos x="8" y="248"/>
                      </a:cxn>
                      <a:cxn ang="0">
                        <a:pos x="8" y="536"/>
                      </a:cxn>
                      <a:cxn ang="0">
                        <a:pos x="56" y="728"/>
                      </a:cxn>
                      <a:cxn ang="0">
                        <a:pos x="200" y="824"/>
                      </a:cxn>
                      <a:cxn ang="0">
                        <a:pos x="344" y="776"/>
                      </a:cxn>
                      <a:cxn ang="0">
                        <a:pos x="296" y="152"/>
                      </a:cxn>
                      <a:cxn ang="0">
                        <a:pos x="248" y="8"/>
                      </a:cxn>
                    </a:cxnLst>
                    <a:rect l="0" t="0" r="r" b="b"/>
                    <a:pathLst>
                      <a:path w="360" h="888">
                        <a:moveTo>
                          <a:pt x="248" y="8"/>
                        </a:moveTo>
                        <a:cubicBezTo>
                          <a:pt x="208" y="0"/>
                          <a:pt x="96" y="64"/>
                          <a:pt x="56" y="104"/>
                        </a:cubicBezTo>
                        <a:cubicBezTo>
                          <a:pt x="16" y="144"/>
                          <a:pt x="16" y="176"/>
                          <a:pt x="8" y="248"/>
                        </a:cubicBezTo>
                        <a:cubicBezTo>
                          <a:pt x="0" y="320"/>
                          <a:pt x="0" y="456"/>
                          <a:pt x="8" y="536"/>
                        </a:cubicBezTo>
                        <a:cubicBezTo>
                          <a:pt x="16" y="616"/>
                          <a:pt x="24" y="680"/>
                          <a:pt x="56" y="728"/>
                        </a:cubicBezTo>
                        <a:cubicBezTo>
                          <a:pt x="88" y="776"/>
                          <a:pt x="152" y="816"/>
                          <a:pt x="200" y="824"/>
                        </a:cubicBezTo>
                        <a:cubicBezTo>
                          <a:pt x="248" y="832"/>
                          <a:pt x="328" y="888"/>
                          <a:pt x="344" y="776"/>
                        </a:cubicBezTo>
                        <a:cubicBezTo>
                          <a:pt x="360" y="664"/>
                          <a:pt x="312" y="280"/>
                          <a:pt x="296" y="152"/>
                        </a:cubicBezTo>
                        <a:cubicBezTo>
                          <a:pt x="280" y="24"/>
                          <a:pt x="288" y="16"/>
                          <a:pt x="248" y="8"/>
                        </a:cubicBezTo>
                        <a:close/>
                      </a:path>
                    </a:pathLst>
                  </a:custGeom>
                  <a:solidFill>
                    <a:srgbClr val="CC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583" name="Freeform 183"/>
                  <p:cNvSpPr>
                    <a:spLocks/>
                  </p:cNvSpPr>
                  <p:nvPr/>
                </p:nvSpPr>
                <p:spPr bwMode="auto">
                  <a:xfrm>
                    <a:off x="2544" y="2448"/>
                    <a:ext cx="312" cy="832"/>
                  </a:xfrm>
                  <a:custGeom>
                    <a:avLst/>
                    <a:gdLst/>
                    <a:ahLst/>
                    <a:cxnLst>
                      <a:cxn ang="0">
                        <a:pos x="104" y="56"/>
                      </a:cxn>
                      <a:cxn ang="0">
                        <a:pos x="8" y="200"/>
                      </a:cxn>
                      <a:cxn ang="0">
                        <a:pos x="56" y="392"/>
                      </a:cxn>
                      <a:cxn ang="0">
                        <a:pos x="56" y="536"/>
                      </a:cxn>
                      <a:cxn ang="0">
                        <a:pos x="56" y="728"/>
                      </a:cxn>
                      <a:cxn ang="0">
                        <a:pos x="152" y="824"/>
                      </a:cxn>
                      <a:cxn ang="0">
                        <a:pos x="248" y="776"/>
                      </a:cxn>
                      <a:cxn ang="0">
                        <a:pos x="296" y="680"/>
                      </a:cxn>
                      <a:cxn ang="0">
                        <a:pos x="296" y="536"/>
                      </a:cxn>
                      <a:cxn ang="0">
                        <a:pos x="248" y="440"/>
                      </a:cxn>
                      <a:cxn ang="0">
                        <a:pos x="248" y="344"/>
                      </a:cxn>
                      <a:cxn ang="0">
                        <a:pos x="296" y="248"/>
                      </a:cxn>
                      <a:cxn ang="0">
                        <a:pos x="296" y="104"/>
                      </a:cxn>
                      <a:cxn ang="0">
                        <a:pos x="200" y="8"/>
                      </a:cxn>
                      <a:cxn ang="0">
                        <a:pos x="104" y="56"/>
                      </a:cxn>
                    </a:cxnLst>
                    <a:rect l="0" t="0" r="r" b="b"/>
                    <a:pathLst>
                      <a:path w="312" h="832">
                        <a:moveTo>
                          <a:pt x="104" y="56"/>
                        </a:moveTo>
                        <a:cubicBezTo>
                          <a:pt x="72" y="88"/>
                          <a:pt x="16" y="144"/>
                          <a:pt x="8" y="200"/>
                        </a:cubicBezTo>
                        <a:cubicBezTo>
                          <a:pt x="0" y="256"/>
                          <a:pt x="48" y="336"/>
                          <a:pt x="56" y="392"/>
                        </a:cubicBezTo>
                        <a:cubicBezTo>
                          <a:pt x="64" y="448"/>
                          <a:pt x="56" y="480"/>
                          <a:pt x="56" y="536"/>
                        </a:cubicBezTo>
                        <a:cubicBezTo>
                          <a:pt x="56" y="592"/>
                          <a:pt x="40" y="680"/>
                          <a:pt x="56" y="728"/>
                        </a:cubicBezTo>
                        <a:cubicBezTo>
                          <a:pt x="72" y="776"/>
                          <a:pt x="120" y="816"/>
                          <a:pt x="152" y="824"/>
                        </a:cubicBezTo>
                        <a:cubicBezTo>
                          <a:pt x="184" y="832"/>
                          <a:pt x="224" y="800"/>
                          <a:pt x="248" y="776"/>
                        </a:cubicBezTo>
                        <a:cubicBezTo>
                          <a:pt x="272" y="752"/>
                          <a:pt x="288" y="720"/>
                          <a:pt x="296" y="680"/>
                        </a:cubicBezTo>
                        <a:cubicBezTo>
                          <a:pt x="304" y="640"/>
                          <a:pt x="304" y="576"/>
                          <a:pt x="296" y="536"/>
                        </a:cubicBezTo>
                        <a:cubicBezTo>
                          <a:pt x="288" y="496"/>
                          <a:pt x="256" y="472"/>
                          <a:pt x="248" y="440"/>
                        </a:cubicBezTo>
                        <a:cubicBezTo>
                          <a:pt x="240" y="408"/>
                          <a:pt x="240" y="376"/>
                          <a:pt x="248" y="344"/>
                        </a:cubicBezTo>
                        <a:cubicBezTo>
                          <a:pt x="256" y="312"/>
                          <a:pt x="288" y="288"/>
                          <a:pt x="296" y="248"/>
                        </a:cubicBezTo>
                        <a:cubicBezTo>
                          <a:pt x="304" y="208"/>
                          <a:pt x="312" y="144"/>
                          <a:pt x="296" y="104"/>
                        </a:cubicBezTo>
                        <a:cubicBezTo>
                          <a:pt x="280" y="64"/>
                          <a:pt x="232" y="16"/>
                          <a:pt x="200" y="8"/>
                        </a:cubicBezTo>
                        <a:cubicBezTo>
                          <a:pt x="168" y="0"/>
                          <a:pt x="136" y="24"/>
                          <a:pt x="104" y="56"/>
                        </a:cubicBezTo>
                        <a:close/>
                      </a:path>
                    </a:pathLst>
                  </a:custGeom>
                  <a:solidFill>
                    <a:srgbClr val="FF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184"/>
                <p:cNvGrpSpPr>
                  <a:grpSpLocks/>
                </p:cNvGrpSpPr>
                <p:nvPr/>
              </p:nvGrpSpPr>
              <p:grpSpPr bwMode="auto">
                <a:xfrm>
                  <a:off x="4608" y="2160"/>
                  <a:ext cx="416" cy="888"/>
                  <a:chOff x="2440" y="2440"/>
                  <a:chExt cx="416" cy="888"/>
                </a:xfrm>
              </p:grpSpPr>
              <p:sp>
                <p:nvSpPr>
                  <p:cNvPr id="230585" name="Freeform 185"/>
                  <p:cNvSpPr>
                    <a:spLocks/>
                  </p:cNvSpPr>
                  <p:nvPr/>
                </p:nvSpPr>
                <p:spPr bwMode="auto">
                  <a:xfrm>
                    <a:off x="2440" y="2440"/>
                    <a:ext cx="360" cy="888"/>
                  </a:xfrm>
                  <a:custGeom>
                    <a:avLst/>
                    <a:gdLst/>
                    <a:ahLst/>
                    <a:cxnLst>
                      <a:cxn ang="0">
                        <a:pos x="248" y="8"/>
                      </a:cxn>
                      <a:cxn ang="0">
                        <a:pos x="56" y="104"/>
                      </a:cxn>
                      <a:cxn ang="0">
                        <a:pos x="8" y="248"/>
                      </a:cxn>
                      <a:cxn ang="0">
                        <a:pos x="8" y="536"/>
                      </a:cxn>
                      <a:cxn ang="0">
                        <a:pos x="56" y="728"/>
                      </a:cxn>
                      <a:cxn ang="0">
                        <a:pos x="200" y="824"/>
                      </a:cxn>
                      <a:cxn ang="0">
                        <a:pos x="344" y="776"/>
                      </a:cxn>
                      <a:cxn ang="0">
                        <a:pos x="296" y="152"/>
                      </a:cxn>
                      <a:cxn ang="0">
                        <a:pos x="248" y="8"/>
                      </a:cxn>
                    </a:cxnLst>
                    <a:rect l="0" t="0" r="r" b="b"/>
                    <a:pathLst>
                      <a:path w="360" h="888">
                        <a:moveTo>
                          <a:pt x="248" y="8"/>
                        </a:moveTo>
                        <a:cubicBezTo>
                          <a:pt x="208" y="0"/>
                          <a:pt x="96" y="64"/>
                          <a:pt x="56" y="104"/>
                        </a:cubicBezTo>
                        <a:cubicBezTo>
                          <a:pt x="16" y="144"/>
                          <a:pt x="16" y="176"/>
                          <a:pt x="8" y="248"/>
                        </a:cubicBezTo>
                        <a:cubicBezTo>
                          <a:pt x="0" y="320"/>
                          <a:pt x="0" y="456"/>
                          <a:pt x="8" y="536"/>
                        </a:cubicBezTo>
                        <a:cubicBezTo>
                          <a:pt x="16" y="616"/>
                          <a:pt x="24" y="680"/>
                          <a:pt x="56" y="728"/>
                        </a:cubicBezTo>
                        <a:cubicBezTo>
                          <a:pt x="88" y="776"/>
                          <a:pt x="152" y="816"/>
                          <a:pt x="200" y="824"/>
                        </a:cubicBezTo>
                        <a:cubicBezTo>
                          <a:pt x="248" y="832"/>
                          <a:pt x="328" y="888"/>
                          <a:pt x="344" y="776"/>
                        </a:cubicBezTo>
                        <a:cubicBezTo>
                          <a:pt x="360" y="664"/>
                          <a:pt x="312" y="280"/>
                          <a:pt x="296" y="152"/>
                        </a:cubicBezTo>
                        <a:cubicBezTo>
                          <a:pt x="280" y="24"/>
                          <a:pt x="288" y="16"/>
                          <a:pt x="248" y="8"/>
                        </a:cubicBezTo>
                        <a:close/>
                      </a:path>
                    </a:pathLst>
                  </a:custGeom>
                  <a:solidFill>
                    <a:srgbClr val="CC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586" name="Freeform 186"/>
                  <p:cNvSpPr>
                    <a:spLocks/>
                  </p:cNvSpPr>
                  <p:nvPr/>
                </p:nvSpPr>
                <p:spPr bwMode="auto">
                  <a:xfrm>
                    <a:off x="2544" y="2448"/>
                    <a:ext cx="312" cy="832"/>
                  </a:xfrm>
                  <a:custGeom>
                    <a:avLst/>
                    <a:gdLst/>
                    <a:ahLst/>
                    <a:cxnLst>
                      <a:cxn ang="0">
                        <a:pos x="104" y="56"/>
                      </a:cxn>
                      <a:cxn ang="0">
                        <a:pos x="8" y="200"/>
                      </a:cxn>
                      <a:cxn ang="0">
                        <a:pos x="56" y="392"/>
                      </a:cxn>
                      <a:cxn ang="0">
                        <a:pos x="56" y="536"/>
                      </a:cxn>
                      <a:cxn ang="0">
                        <a:pos x="56" y="728"/>
                      </a:cxn>
                      <a:cxn ang="0">
                        <a:pos x="152" y="824"/>
                      </a:cxn>
                      <a:cxn ang="0">
                        <a:pos x="248" y="776"/>
                      </a:cxn>
                      <a:cxn ang="0">
                        <a:pos x="296" y="680"/>
                      </a:cxn>
                      <a:cxn ang="0">
                        <a:pos x="296" y="536"/>
                      </a:cxn>
                      <a:cxn ang="0">
                        <a:pos x="248" y="440"/>
                      </a:cxn>
                      <a:cxn ang="0">
                        <a:pos x="248" y="344"/>
                      </a:cxn>
                      <a:cxn ang="0">
                        <a:pos x="296" y="248"/>
                      </a:cxn>
                      <a:cxn ang="0">
                        <a:pos x="296" y="104"/>
                      </a:cxn>
                      <a:cxn ang="0">
                        <a:pos x="200" y="8"/>
                      </a:cxn>
                      <a:cxn ang="0">
                        <a:pos x="104" y="56"/>
                      </a:cxn>
                    </a:cxnLst>
                    <a:rect l="0" t="0" r="r" b="b"/>
                    <a:pathLst>
                      <a:path w="312" h="832">
                        <a:moveTo>
                          <a:pt x="104" y="56"/>
                        </a:moveTo>
                        <a:cubicBezTo>
                          <a:pt x="72" y="88"/>
                          <a:pt x="16" y="144"/>
                          <a:pt x="8" y="200"/>
                        </a:cubicBezTo>
                        <a:cubicBezTo>
                          <a:pt x="0" y="256"/>
                          <a:pt x="48" y="336"/>
                          <a:pt x="56" y="392"/>
                        </a:cubicBezTo>
                        <a:cubicBezTo>
                          <a:pt x="64" y="448"/>
                          <a:pt x="56" y="480"/>
                          <a:pt x="56" y="536"/>
                        </a:cubicBezTo>
                        <a:cubicBezTo>
                          <a:pt x="56" y="592"/>
                          <a:pt x="40" y="680"/>
                          <a:pt x="56" y="728"/>
                        </a:cubicBezTo>
                        <a:cubicBezTo>
                          <a:pt x="72" y="776"/>
                          <a:pt x="120" y="816"/>
                          <a:pt x="152" y="824"/>
                        </a:cubicBezTo>
                        <a:cubicBezTo>
                          <a:pt x="184" y="832"/>
                          <a:pt x="224" y="800"/>
                          <a:pt x="248" y="776"/>
                        </a:cubicBezTo>
                        <a:cubicBezTo>
                          <a:pt x="272" y="752"/>
                          <a:pt x="288" y="720"/>
                          <a:pt x="296" y="680"/>
                        </a:cubicBezTo>
                        <a:cubicBezTo>
                          <a:pt x="304" y="640"/>
                          <a:pt x="304" y="576"/>
                          <a:pt x="296" y="536"/>
                        </a:cubicBezTo>
                        <a:cubicBezTo>
                          <a:pt x="288" y="496"/>
                          <a:pt x="256" y="472"/>
                          <a:pt x="248" y="440"/>
                        </a:cubicBezTo>
                        <a:cubicBezTo>
                          <a:pt x="240" y="408"/>
                          <a:pt x="240" y="376"/>
                          <a:pt x="248" y="344"/>
                        </a:cubicBezTo>
                        <a:cubicBezTo>
                          <a:pt x="256" y="312"/>
                          <a:pt x="288" y="288"/>
                          <a:pt x="296" y="248"/>
                        </a:cubicBezTo>
                        <a:cubicBezTo>
                          <a:pt x="304" y="208"/>
                          <a:pt x="312" y="144"/>
                          <a:pt x="296" y="104"/>
                        </a:cubicBezTo>
                        <a:cubicBezTo>
                          <a:pt x="280" y="64"/>
                          <a:pt x="232" y="16"/>
                          <a:pt x="200" y="8"/>
                        </a:cubicBezTo>
                        <a:cubicBezTo>
                          <a:pt x="168" y="0"/>
                          <a:pt x="136" y="24"/>
                          <a:pt x="104" y="56"/>
                        </a:cubicBezTo>
                        <a:close/>
                      </a:path>
                    </a:pathLst>
                  </a:custGeom>
                  <a:solidFill>
                    <a:srgbClr val="FF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187"/>
                <p:cNvGrpSpPr>
                  <a:grpSpLocks/>
                </p:cNvGrpSpPr>
                <p:nvPr/>
              </p:nvGrpSpPr>
              <p:grpSpPr bwMode="auto">
                <a:xfrm>
                  <a:off x="2736" y="2256"/>
                  <a:ext cx="416" cy="888"/>
                  <a:chOff x="2440" y="2440"/>
                  <a:chExt cx="416" cy="888"/>
                </a:xfrm>
              </p:grpSpPr>
              <p:sp>
                <p:nvSpPr>
                  <p:cNvPr id="230588" name="Freeform 188"/>
                  <p:cNvSpPr>
                    <a:spLocks/>
                  </p:cNvSpPr>
                  <p:nvPr/>
                </p:nvSpPr>
                <p:spPr bwMode="auto">
                  <a:xfrm>
                    <a:off x="2440" y="2440"/>
                    <a:ext cx="360" cy="888"/>
                  </a:xfrm>
                  <a:custGeom>
                    <a:avLst/>
                    <a:gdLst/>
                    <a:ahLst/>
                    <a:cxnLst>
                      <a:cxn ang="0">
                        <a:pos x="248" y="8"/>
                      </a:cxn>
                      <a:cxn ang="0">
                        <a:pos x="56" y="104"/>
                      </a:cxn>
                      <a:cxn ang="0">
                        <a:pos x="8" y="248"/>
                      </a:cxn>
                      <a:cxn ang="0">
                        <a:pos x="8" y="536"/>
                      </a:cxn>
                      <a:cxn ang="0">
                        <a:pos x="56" y="728"/>
                      </a:cxn>
                      <a:cxn ang="0">
                        <a:pos x="200" y="824"/>
                      </a:cxn>
                      <a:cxn ang="0">
                        <a:pos x="344" y="776"/>
                      </a:cxn>
                      <a:cxn ang="0">
                        <a:pos x="296" y="152"/>
                      </a:cxn>
                      <a:cxn ang="0">
                        <a:pos x="248" y="8"/>
                      </a:cxn>
                    </a:cxnLst>
                    <a:rect l="0" t="0" r="r" b="b"/>
                    <a:pathLst>
                      <a:path w="360" h="888">
                        <a:moveTo>
                          <a:pt x="248" y="8"/>
                        </a:moveTo>
                        <a:cubicBezTo>
                          <a:pt x="208" y="0"/>
                          <a:pt x="96" y="64"/>
                          <a:pt x="56" y="104"/>
                        </a:cubicBezTo>
                        <a:cubicBezTo>
                          <a:pt x="16" y="144"/>
                          <a:pt x="16" y="176"/>
                          <a:pt x="8" y="248"/>
                        </a:cubicBezTo>
                        <a:cubicBezTo>
                          <a:pt x="0" y="320"/>
                          <a:pt x="0" y="456"/>
                          <a:pt x="8" y="536"/>
                        </a:cubicBezTo>
                        <a:cubicBezTo>
                          <a:pt x="16" y="616"/>
                          <a:pt x="24" y="680"/>
                          <a:pt x="56" y="728"/>
                        </a:cubicBezTo>
                        <a:cubicBezTo>
                          <a:pt x="88" y="776"/>
                          <a:pt x="152" y="816"/>
                          <a:pt x="200" y="824"/>
                        </a:cubicBezTo>
                        <a:cubicBezTo>
                          <a:pt x="248" y="832"/>
                          <a:pt x="328" y="888"/>
                          <a:pt x="344" y="776"/>
                        </a:cubicBezTo>
                        <a:cubicBezTo>
                          <a:pt x="360" y="664"/>
                          <a:pt x="312" y="280"/>
                          <a:pt x="296" y="152"/>
                        </a:cubicBezTo>
                        <a:cubicBezTo>
                          <a:pt x="280" y="24"/>
                          <a:pt x="288" y="16"/>
                          <a:pt x="248" y="8"/>
                        </a:cubicBezTo>
                        <a:close/>
                      </a:path>
                    </a:pathLst>
                  </a:custGeom>
                  <a:solidFill>
                    <a:srgbClr val="CC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589" name="Freeform 189"/>
                  <p:cNvSpPr>
                    <a:spLocks/>
                  </p:cNvSpPr>
                  <p:nvPr/>
                </p:nvSpPr>
                <p:spPr bwMode="auto">
                  <a:xfrm>
                    <a:off x="2544" y="2448"/>
                    <a:ext cx="312" cy="832"/>
                  </a:xfrm>
                  <a:custGeom>
                    <a:avLst/>
                    <a:gdLst/>
                    <a:ahLst/>
                    <a:cxnLst>
                      <a:cxn ang="0">
                        <a:pos x="104" y="56"/>
                      </a:cxn>
                      <a:cxn ang="0">
                        <a:pos x="8" y="200"/>
                      </a:cxn>
                      <a:cxn ang="0">
                        <a:pos x="56" y="392"/>
                      </a:cxn>
                      <a:cxn ang="0">
                        <a:pos x="56" y="536"/>
                      </a:cxn>
                      <a:cxn ang="0">
                        <a:pos x="56" y="728"/>
                      </a:cxn>
                      <a:cxn ang="0">
                        <a:pos x="152" y="824"/>
                      </a:cxn>
                      <a:cxn ang="0">
                        <a:pos x="248" y="776"/>
                      </a:cxn>
                      <a:cxn ang="0">
                        <a:pos x="296" y="680"/>
                      </a:cxn>
                      <a:cxn ang="0">
                        <a:pos x="296" y="536"/>
                      </a:cxn>
                      <a:cxn ang="0">
                        <a:pos x="248" y="440"/>
                      </a:cxn>
                      <a:cxn ang="0">
                        <a:pos x="248" y="344"/>
                      </a:cxn>
                      <a:cxn ang="0">
                        <a:pos x="296" y="248"/>
                      </a:cxn>
                      <a:cxn ang="0">
                        <a:pos x="296" y="104"/>
                      </a:cxn>
                      <a:cxn ang="0">
                        <a:pos x="200" y="8"/>
                      </a:cxn>
                      <a:cxn ang="0">
                        <a:pos x="104" y="56"/>
                      </a:cxn>
                    </a:cxnLst>
                    <a:rect l="0" t="0" r="r" b="b"/>
                    <a:pathLst>
                      <a:path w="312" h="832">
                        <a:moveTo>
                          <a:pt x="104" y="56"/>
                        </a:moveTo>
                        <a:cubicBezTo>
                          <a:pt x="72" y="88"/>
                          <a:pt x="16" y="144"/>
                          <a:pt x="8" y="200"/>
                        </a:cubicBezTo>
                        <a:cubicBezTo>
                          <a:pt x="0" y="256"/>
                          <a:pt x="48" y="336"/>
                          <a:pt x="56" y="392"/>
                        </a:cubicBezTo>
                        <a:cubicBezTo>
                          <a:pt x="64" y="448"/>
                          <a:pt x="56" y="480"/>
                          <a:pt x="56" y="536"/>
                        </a:cubicBezTo>
                        <a:cubicBezTo>
                          <a:pt x="56" y="592"/>
                          <a:pt x="40" y="680"/>
                          <a:pt x="56" y="728"/>
                        </a:cubicBezTo>
                        <a:cubicBezTo>
                          <a:pt x="72" y="776"/>
                          <a:pt x="120" y="816"/>
                          <a:pt x="152" y="824"/>
                        </a:cubicBezTo>
                        <a:cubicBezTo>
                          <a:pt x="184" y="832"/>
                          <a:pt x="224" y="800"/>
                          <a:pt x="248" y="776"/>
                        </a:cubicBezTo>
                        <a:cubicBezTo>
                          <a:pt x="272" y="752"/>
                          <a:pt x="288" y="720"/>
                          <a:pt x="296" y="680"/>
                        </a:cubicBezTo>
                        <a:cubicBezTo>
                          <a:pt x="304" y="640"/>
                          <a:pt x="304" y="576"/>
                          <a:pt x="296" y="536"/>
                        </a:cubicBezTo>
                        <a:cubicBezTo>
                          <a:pt x="288" y="496"/>
                          <a:pt x="256" y="472"/>
                          <a:pt x="248" y="440"/>
                        </a:cubicBezTo>
                        <a:cubicBezTo>
                          <a:pt x="240" y="408"/>
                          <a:pt x="240" y="376"/>
                          <a:pt x="248" y="344"/>
                        </a:cubicBezTo>
                        <a:cubicBezTo>
                          <a:pt x="256" y="312"/>
                          <a:pt x="288" y="288"/>
                          <a:pt x="296" y="248"/>
                        </a:cubicBezTo>
                        <a:cubicBezTo>
                          <a:pt x="304" y="208"/>
                          <a:pt x="312" y="144"/>
                          <a:pt x="296" y="104"/>
                        </a:cubicBezTo>
                        <a:cubicBezTo>
                          <a:pt x="280" y="64"/>
                          <a:pt x="232" y="16"/>
                          <a:pt x="200" y="8"/>
                        </a:cubicBezTo>
                        <a:cubicBezTo>
                          <a:pt x="168" y="0"/>
                          <a:pt x="136" y="24"/>
                          <a:pt x="104" y="56"/>
                        </a:cubicBezTo>
                        <a:close/>
                      </a:path>
                    </a:pathLst>
                  </a:custGeom>
                  <a:solidFill>
                    <a:srgbClr val="FF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90"/>
                <p:cNvGrpSpPr>
                  <a:grpSpLocks/>
                </p:cNvGrpSpPr>
                <p:nvPr/>
              </p:nvGrpSpPr>
              <p:grpSpPr bwMode="auto">
                <a:xfrm>
                  <a:off x="1536" y="2832"/>
                  <a:ext cx="96" cy="336"/>
                  <a:chOff x="1200" y="2880"/>
                  <a:chExt cx="96" cy="336"/>
                </a:xfrm>
              </p:grpSpPr>
              <p:sp>
                <p:nvSpPr>
                  <p:cNvPr id="230591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592" name="Freeform 192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593" name="Freeform 193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194"/>
                <p:cNvGrpSpPr>
                  <a:grpSpLocks/>
                </p:cNvGrpSpPr>
                <p:nvPr/>
              </p:nvGrpSpPr>
              <p:grpSpPr bwMode="auto">
                <a:xfrm>
                  <a:off x="3552" y="2256"/>
                  <a:ext cx="96" cy="336"/>
                  <a:chOff x="1200" y="2880"/>
                  <a:chExt cx="96" cy="336"/>
                </a:xfrm>
              </p:grpSpPr>
              <p:sp>
                <p:nvSpPr>
                  <p:cNvPr id="230595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596" name="Freeform 196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597" name="Freeform 197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198"/>
                <p:cNvGrpSpPr>
                  <a:grpSpLocks/>
                </p:cNvGrpSpPr>
                <p:nvPr/>
              </p:nvGrpSpPr>
              <p:grpSpPr bwMode="auto">
                <a:xfrm>
                  <a:off x="3408" y="2256"/>
                  <a:ext cx="96" cy="336"/>
                  <a:chOff x="1200" y="2880"/>
                  <a:chExt cx="96" cy="336"/>
                </a:xfrm>
              </p:grpSpPr>
              <p:sp>
                <p:nvSpPr>
                  <p:cNvPr id="230599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00" name="Freeform 200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01" name="Freeform 201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202"/>
                <p:cNvGrpSpPr>
                  <a:grpSpLocks/>
                </p:cNvGrpSpPr>
                <p:nvPr/>
              </p:nvGrpSpPr>
              <p:grpSpPr bwMode="auto">
                <a:xfrm>
                  <a:off x="3312" y="2304"/>
                  <a:ext cx="96" cy="336"/>
                  <a:chOff x="1200" y="2880"/>
                  <a:chExt cx="96" cy="336"/>
                </a:xfrm>
              </p:grpSpPr>
              <p:sp>
                <p:nvSpPr>
                  <p:cNvPr id="230603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04" name="Freeform 204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05" name="Freeform 205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206"/>
                <p:cNvGrpSpPr>
                  <a:grpSpLocks/>
                </p:cNvGrpSpPr>
                <p:nvPr/>
              </p:nvGrpSpPr>
              <p:grpSpPr bwMode="auto">
                <a:xfrm>
                  <a:off x="3168" y="2304"/>
                  <a:ext cx="96" cy="336"/>
                  <a:chOff x="1200" y="2880"/>
                  <a:chExt cx="96" cy="336"/>
                </a:xfrm>
              </p:grpSpPr>
              <p:sp>
                <p:nvSpPr>
                  <p:cNvPr id="230607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08" name="Freeform 208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09" name="Freeform 209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00" name="Group 210"/>
                <p:cNvGrpSpPr>
                  <a:grpSpLocks/>
                </p:cNvGrpSpPr>
                <p:nvPr/>
              </p:nvGrpSpPr>
              <p:grpSpPr bwMode="auto">
                <a:xfrm>
                  <a:off x="2640" y="2592"/>
                  <a:ext cx="96" cy="336"/>
                  <a:chOff x="1200" y="2880"/>
                  <a:chExt cx="96" cy="336"/>
                </a:xfrm>
              </p:grpSpPr>
              <p:sp>
                <p:nvSpPr>
                  <p:cNvPr id="230611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12" name="Freeform 212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13" name="Freeform 213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01" name="Group 214"/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96" cy="336"/>
                  <a:chOff x="1200" y="2880"/>
                  <a:chExt cx="96" cy="336"/>
                </a:xfrm>
              </p:grpSpPr>
              <p:sp>
                <p:nvSpPr>
                  <p:cNvPr id="230615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16" name="Freeform 216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17" name="Freeform 217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04" name="Group 218"/>
                <p:cNvGrpSpPr>
                  <a:grpSpLocks/>
                </p:cNvGrpSpPr>
                <p:nvPr/>
              </p:nvGrpSpPr>
              <p:grpSpPr bwMode="auto">
                <a:xfrm>
                  <a:off x="2352" y="2640"/>
                  <a:ext cx="96" cy="336"/>
                  <a:chOff x="1200" y="2880"/>
                  <a:chExt cx="96" cy="336"/>
                </a:xfrm>
              </p:grpSpPr>
              <p:sp>
                <p:nvSpPr>
                  <p:cNvPr id="230619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20" name="Freeform 220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21" name="Freeform 221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11" name="Group 222"/>
                <p:cNvGrpSpPr>
                  <a:grpSpLocks/>
                </p:cNvGrpSpPr>
                <p:nvPr/>
              </p:nvGrpSpPr>
              <p:grpSpPr bwMode="auto">
                <a:xfrm>
                  <a:off x="2208" y="2688"/>
                  <a:ext cx="96" cy="336"/>
                  <a:chOff x="1200" y="2880"/>
                  <a:chExt cx="96" cy="336"/>
                </a:xfrm>
              </p:grpSpPr>
              <p:sp>
                <p:nvSpPr>
                  <p:cNvPr id="230623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24" name="Freeform 224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25" name="Freeform 225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19" name="Group 226"/>
                <p:cNvGrpSpPr>
                  <a:grpSpLocks/>
                </p:cNvGrpSpPr>
                <p:nvPr/>
              </p:nvGrpSpPr>
              <p:grpSpPr bwMode="auto">
                <a:xfrm>
                  <a:off x="1680" y="2832"/>
                  <a:ext cx="96" cy="336"/>
                  <a:chOff x="1200" y="2880"/>
                  <a:chExt cx="96" cy="336"/>
                </a:xfrm>
              </p:grpSpPr>
              <p:sp>
                <p:nvSpPr>
                  <p:cNvPr id="230627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28" name="Freeform 228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29" name="Freeform 229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26" name="Group 230"/>
                <p:cNvGrpSpPr>
                  <a:grpSpLocks/>
                </p:cNvGrpSpPr>
                <p:nvPr/>
              </p:nvGrpSpPr>
              <p:grpSpPr bwMode="auto">
                <a:xfrm>
                  <a:off x="4512" y="2208"/>
                  <a:ext cx="96" cy="336"/>
                  <a:chOff x="1200" y="2880"/>
                  <a:chExt cx="96" cy="336"/>
                </a:xfrm>
              </p:grpSpPr>
              <p:sp>
                <p:nvSpPr>
                  <p:cNvPr id="230631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32" name="Freeform 232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33" name="Freeform 233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29" name="Group 234"/>
                <p:cNvGrpSpPr>
                  <a:grpSpLocks/>
                </p:cNvGrpSpPr>
                <p:nvPr/>
              </p:nvGrpSpPr>
              <p:grpSpPr bwMode="auto">
                <a:xfrm>
                  <a:off x="4368" y="2160"/>
                  <a:ext cx="96" cy="336"/>
                  <a:chOff x="1200" y="2880"/>
                  <a:chExt cx="96" cy="336"/>
                </a:xfrm>
              </p:grpSpPr>
              <p:sp>
                <p:nvSpPr>
                  <p:cNvPr id="230635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36" name="Freeform 236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37" name="Freeform 237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37" name="Group 238"/>
                <p:cNvGrpSpPr>
                  <a:grpSpLocks/>
                </p:cNvGrpSpPr>
                <p:nvPr/>
              </p:nvGrpSpPr>
              <p:grpSpPr bwMode="auto">
                <a:xfrm>
                  <a:off x="4224" y="2160"/>
                  <a:ext cx="96" cy="336"/>
                  <a:chOff x="1200" y="2880"/>
                  <a:chExt cx="96" cy="336"/>
                </a:xfrm>
              </p:grpSpPr>
              <p:sp>
                <p:nvSpPr>
                  <p:cNvPr id="230639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40" name="Freeform 240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41" name="Freeform 241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43" name="Group 242"/>
                <p:cNvGrpSpPr>
                  <a:grpSpLocks/>
                </p:cNvGrpSpPr>
                <p:nvPr/>
              </p:nvGrpSpPr>
              <p:grpSpPr bwMode="auto">
                <a:xfrm rot="-11024176">
                  <a:off x="3312" y="2688"/>
                  <a:ext cx="96" cy="336"/>
                  <a:chOff x="1200" y="2880"/>
                  <a:chExt cx="96" cy="336"/>
                </a:xfrm>
              </p:grpSpPr>
              <p:sp>
                <p:nvSpPr>
                  <p:cNvPr id="230643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44" name="Freeform 244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45" name="Freeform 245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57" name="Group 246"/>
                <p:cNvGrpSpPr>
                  <a:grpSpLocks/>
                </p:cNvGrpSpPr>
                <p:nvPr/>
              </p:nvGrpSpPr>
              <p:grpSpPr bwMode="auto">
                <a:xfrm rot="-11131002">
                  <a:off x="2208" y="3072"/>
                  <a:ext cx="96" cy="336"/>
                  <a:chOff x="1200" y="2880"/>
                  <a:chExt cx="96" cy="336"/>
                </a:xfrm>
              </p:grpSpPr>
              <p:sp>
                <p:nvSpPr>
                  <p:cNvPr id="230647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48" name="Freeform 248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49" name="Freeform 249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63" name="Group 250"/>
                <p:cNvGrpSpPr>
                  <a:grpSpLocks/>
                </p:cNvGrpSpPr>
                <p:nvPr/>
              </p:nvGrpSpPr>
              <p:grpSpPr bwMode="auto">
                <a:xfrm>
                  <a:off x="4080" y="2160"/>
                  <a:ext cx="96" cy="336"/>
                  <a:chOff x="1200" y="2880"/>
                  <a:chExt cx="96" cy="336"/>
                </a:xfrm>
              </p:grpSpPr>
              <p:sp>
                <p:nvSpPr>
                  <p:cNvPr id="230651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52" name="Freeform 252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53" name="Freeform 253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69" name="Group 254"/>
                <p:cNvGrpSpPr>
                  <a:grpSpLocks/>
                </p:cNvGrpSpPr>
                <p:nvPr/>
              </p:nvGrpSpPr>
              <p:grpSpPr bwMode="auto">
                <a:xfrm rot="-11024176">
                  <a:off x="3168" y="2688"/>
                  <a:ext cx="96" cy="336"/>
                  <a:chOff x="1200" y="2880"/>
                  <a:chExt cx="96" cy="336"/>
                </a:xfrm>
              </p:grpSpPr>
              <p:sp>
                <p:nvSpPr>
                  <p:cNvPr id="230655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56" name="Freeform 256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57" name="Freeform 257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73" name="Group 258"/>
                <p:cNvGrpSpPr>
                  <a:grpSpLocks/>
                </p:cNvGrpSpPr>
                <p:nvPr/>
              </p:nvGrpSpPr>
              <p:grpSpPr bwMode="auto">
                <a:xfrm rot="-11024176">
                  <a:off x="2640" y="2928"/>
                  <a:ext cx="96" cy="336"/>
                  <a:chOff x="1200" y="2880"/>
                  <a:chExt cx="96" cy="336"/>
                </a:xfrm>
              </p:grpSpPr>
              <p:sp>
                <p:nvSpPr>
                  <p:cNvPr id="230659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60" name="Freeform 260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61" name="Freeform 261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81" name="Group 262"/>
                <p:cNvGrpSpPr>
                  <a:grpSpLocks/>
                </p:cNvGrpSpPr>
                <p:nvPr/>
              </p:nvGrpSpPr>
              <p:grpSpPr bwMode="auto">
                <a:xfrm rot="-11024176">
                  <a:off x="2496" y="2976"/>
                  <a:ext cx="96" cy="336"/>
                  <a:chOff x="1200" y="2880"/>
                  <a:chExt cx="96" cy="336"/>
                </a:xfrm>
              </p:grpSpPr>
              <p:sp>
                <p:nvSpPr>
                  <p:cNvPr id="230663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64" name="Freeform 264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65" name="Freeform 265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94" name="Group 266"/>
                <p:cNvGrpSpPr>
                  <a:grpSpLocks/>
                </p:cNvGrpSpPr>
                <p:nvPr/>
              </p:nvGrpSpPr>
              <p:grpSpPr bwMode="auto">
                <a:xfrm rot="-11024176">
                  <a:off x="2352" y="2976"/>
                  <a:ext cx="96" cy="336"/>
                  <a:chOff x="1200" y="2880"/>
                  <a:chExt cx="96" cy="336"/>
                </a:xfrm>
              </p:grpSpPr>
              <p:sp>
                <p:nvSpPr>
                  <p:cNvPr id="230667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68" name="Freeform 268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69" name="Freeform 269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98" name="Group 270"/>
                <p:cNvGrpSpPr>
                  <a:grpSpLocks/>
                </p:cNvGrpSpPr>
                <p:nvPr/>
              </p:nvGrpSpPr>
              <p:grpSpPr bwMode="auto">
                <a:xfrm rot="-11024176">
                  <a:off x="4272" y="2544"/>
                  <a:ext cx="96" cy="336"/>
                  <a:chOff x="1200" y="2880"/>
                  <a:chExt cx="96" cy="336"/>
                </a:xfrm>
              </p:grpSpPr>
              <p:sp>
                <p:nvSpPr>
                  <p:cNvPr id="230671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72" name="Freeform 272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73" name="Freeform 273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508" name="Group 274"/>
                <p:cNvGrpSpPr>
                  <a:grpSpLocks/>
                </p:cNvGrpSpPr>
                <p:nvPr/>
              </p:nvGrpSpPr>
              <p:grpSpPr bwMode="auto">
                <a:xfrm rot="-11024176">
                  <a:off x="4176" y="2544"/>
                  <a:ext cx="96" cy="336"/>
                  <a:chOff x="1200" y="2880"/>
                  <a:chExt cx="96" cy="336"/>
                </a:xfrm>
              </p:grpSpPr>
              <p:sp>
                <p:nvSpPr>
                  <p:cNvPr id="230675" name="Oval 275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76" name="Freeform 276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77" name="Freeform 277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511" name="Group 278"/>
                <p:cNvGrpSpPr>
                  <a:grpSpLocks/>
                </p:cNvGrpSpPr>
                <p:nvPr/>
              </p:nvGrpSpPr>
              <p:grpSpPr bwMode="auto">
                <a:xfrm rot="-11024176">
                  <a:off x="4080" y="2544"/>
                  <a:ext cx="96" cy="336"/>
                  <a:chOff x="1200" y="2880"/>
                  <a:chExt cx="96" cy="336"/>
                </a:xfrm>
              </p:grpSpPr>
              <p:sp>
                <p:nvSpPr>
                  <p:cNvPr id="230679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80" name="Freeform 280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81" name="Freeform 281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549" name="Group 282"/>
                <p:cNvGrpSpPr>
                  <a:grpSpLocks/>
                </p:cNvGrpSpPr>
                <p:nvPr/>
              </p:nvGrpSpPr>
              <p:grpSpPr bwMode="auto">
                <a:xfrm rot="-11024176">
                  <a:off x="3552" y="2640"/>
                  <a:ext cx="96" cy="336"/>
                  <a:chOff x="1200" y="2880"/>
                  <a:chExt cx="96" cy="336"/>
                </a:xfrm>
              </p:grpSpPr>
              <p:sp>
                <p:nvSpPr>
                  <p:cNvPr id="230683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84" name="Freeform 284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85" name="Freeform 285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550" name="Group 286"/>
                <p:cNvGrpSpPr>
                  <a:grpSpLocks/>
                </p:cNvGrpSpPr>
                <p:nvPr/>
              </p:nvGrpSpPr>
              <p:grpSpPr bwMode="auto">
                <a:xfrm rot="-11024176">
                  <a:off x="3456" y="2640"/>
                  <a:ext cx="96" cy="336"/>
                  <a:chOff x="1200" y="2880"/>
                  <a:chExt cx="96" cy="336"/>
                </a:xfrm>
              </p:grpSpPr>
              <p:sp>
                <p:nvSpPr>
                  <p:cNvPr id="230687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88" name="Freeform 288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89" name="Freeform 289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562" name="Group 290"/>
                <p:cNvGrpSpPr>
                  <a:grpSpLocks/>
                </p:cNvGrpSpPr>
                <p:nvPr/>
              </p:nvGrpSpPr>
              <p:grpSpPr bwMode="auto">
                <a:xfrm rot="-11024176">
                  <a:off x="1728" y="3168"/>
                  <a:ext cx="96" cy="336"/>
                  <a:chOff x="1200" y="2880"/>
                  <a:chExt cx="96" cy="336"/>
                </a:xfrm>
              </p:grpSpPr>
              <p:sp>
                <p:nvSpPr>
                  <p:cNvPr id="230691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92" name="Freeform 292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93" name="Freeform 293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574" name="Group 294"/>
                <p:cNvGrpSpPr>
                  <a:grpSpLocks/>
                </p:cNvGrpSpPr>
                <p:nvPr/>
              </p:nvGrpSpPr>
              <p:grpSpPr bwMode="auto">
                <a:xfrm rot="-11024176">
                  <a:off x="1584" y="3168"/>
                  <a:ext cx="96" cy="336"/>
                  <a:chOff x="1200" y="2880"/>
                  <a:chExt cx="96" cy="336"/>
                </a:xfrm>
              </p:grpSpPr>
              <p:sp>
                <p:nvSpPr>
                  <p:cNvPr id="230695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696" name="Freeform 296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97" name="Freeform 297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575" name="Group 298"/>
                <p:cNvGrpSpPr>
                  <a:grpSpLocks/>
                </p:cNvGrpSpPr>
                <p:nvPr/>
              </p:nvGrpSpPr>
              <p:grpSpPr bwMode="auto">
                <a:xfrm rot="-11024176">
                  <a:off x="1392" y="3216"/>
                  <a:ext cx="96" cy="336"/>
                  <a:chOff x="1200" y="2880"/>
                  <a:chExt cx="96" cy="336"/>
                </a:xfrm>
              </p:grpSpPr>
              <p:sp>
                <p:nvSpPr>
                  <p:cNvPr id="230699" name="Oval 29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700" name="Freeform 300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701" name="Freeform 301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578" name="Group 302"/>
                <p:cNvGrpSpPr>
                  <a:grpSpLocks/>
                </p:cNvGrpSpPr>
                <p:nvPr/>
              </p:nvGrpSpPr>
              <p:grpSpPr bwMode="auto">
                <a:xfrm rot="-11024176">
                  <a:off x="4512" y="2544"/>
                  <a:ext cx="96" cy="336"/>
                  <a:chOff x="1200" y="2880"/>
                  <a:chExt cx="96" cy="336"/>
                </a:xfrm>
              </p:grpSpPr>
              <p:sp>
                <p:nvSpPr>
                  <p:cNvPr id="230703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704" name="Freeform 304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705" name="Freeform 305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581" name="Group 306"/>
                <p:cNvGrpSpPr>
                  <a:grpSpLocks/>
                </p:cNvGrpSpPr>
                <p:nvPr/>
              </p:nvGrpSpPr>
              <p:grpSpPr bwMode="auto">
                <a:xfrm rot="-11024176">
                  <a:off x="4368" y="2544"/>
                  <a:ext cx="96" cy="336"/>
                  <a:chOff x="1200" y="2880"/>
                  <a:chExt cx="96" cy="336"/>
                </a:xfrm>
              </p:grpSpPr>
              <p:sp>
                <p:nvSpPr>
                  <p:cNvPr id="230707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708" name="Freeform 308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709" name="Freeform 309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584" name="Group 310"/>
                <p:cNvGrpSpPr>
                  <a:grpSpLocks/>
                </p:cNvGrpSpPr>
                <p:nvPr/>
              </p:nvGrpSpPr>
              <p:grpSpPr bwMode="auto">
                <a:xfrm>
                  <a:off x="1200" y="2880"/>
                  <a:ext cx="96" cy="336"/>
                  <a:chOff x="1200" y="2880"/>
                  <a:chExt cx="96" cy="336"/>
                </a:xfrm>
              </p:grpSpPr>
              <p:sp>
                <p:nvSpPr>
                  <p:cNvPr id="230711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712" name="Freeform 312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713" name="Freeform 313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587" name="Group 314"/>
                <p:cNvGrpSpPr>
                  <a:grpSpLocks/>
                </p:cNvGrpSpPr>
                <p:nvPr/>
              </p:nvGrpSpPr>
              <p:grpSpPr bwMode="auto">
                <a:xfrm>
                  <a:off x="1392" y="2880"/>
                  <a:ext cx="96" cy="336"/>
                  <a:chOff x="1200" y="2880"/>
                  <a:chExt cx="96" cy="336"/>
                </a:xfrm>
              </p:grpSpPr>
              <p:sp>
                <p:nvSpPr>
                  <p:cNvPr id="230715" name="Oval 315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716" name="Freeform 316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717" name="Freeform 317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590" name="Group 318"/>
                <p:cNvGrpSpPr>
                  <a:grpSpLocks/>
                </p:cNvGrpSpPr>
                <p:nvPr/>
              </p:nvGrpSpPr>
              <p:grpSpPr bwMode="auto">
                <a:xfrm rot="-11024176">
                  <a:off x="1200" y="3216"/>
                  <a:ext cx="96" cy="336"/>
                  <a:chOff x="1200" y="2880"/>
                  <a:chExt cx="96" cy="336"/>
                </a:xfrm>
              </p:grpSpPr>
              <p:sp>
                <p:nvSpPr>
                  <p:cNvPr id="230719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88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720" name="Freeform 320"/>
                  <p:cNvSpPr>
                    <a:spLocks/>
                  </p:cNvSpPr>
                  <p:nvPr/>
                </p:nvSpPr>
                <p:spPr bwMode="auto">
                  <a:xfrm>
                    <a:off x="1206" y="2988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721" name="Freeform 321"/>
                  <p:cNvSpPr>
                    <a:spLocks/>
                  </p:cNvSpPr>
                  <p:nvPr/>
                </p:nvSpPr>
                <p:spPr bwMode="auto">
                  <a:xfrm>
                    <a:off x="1248" y="2976"/>
                    <a:ext cx="30" cy="228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0" y="168"/>
                      </a:cxn>
                      <a:cxn ang="0">
                        <a:pos x="18" y="228"/>
                      </a:cxn>
                    </a:cxnLst>
                    <a:rect l="0" t="0" r="r" b="b"/>
                    <a:pathLst>
                      <a:path w="30" h="228">
                        <a:moveTo>
                          <a:pt x="30" y="0"/>
                        </a:moveTo>
                        <a:cubicBezTo>
                          <a:pt x="1" y="86"/>
                          <a:pt x="0" y="79"/>
                          <a:pt x="30" y="168"/>
                        </a:cubicBezTo>
                        <a:cubicBezTo>
                          <a:pt x="26" y="188"/>
                          <a:pt x="18" y="228"/>
                          <a:pt x="18" y="22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0722" name="Freeform 322"/>
              <p:cNvSpPr>
                <a:spLocks/>
              </p:cNvSpPr>
              <p:nvPr/>
            </p:nvSpPr>
            <p:spPr bwMode="auto">
              <a:xfrm>
                <a:off x="3112" y="2208"/>
                <a:ext cx="104" cy="768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8" y="96"/>
                  </a:cxn>
                  <a:cxn ang="0">
                    <a:pos x="56" y="192"/>
                  </a:cxn>
                  <a:cxn ang="0">
                    <a:pos x="8" y="384"/>
                  </a:cxn>
                  <a:cxn ang="0">
                    <a:pos x="56" y="528"/>
                  </a:cxn>
                  <a:cxn ang="0">
                    <a:pos x="8" y="672"/>
                  </a:cxn>
                  <a:cxn ang="0">
                    <a:pos x="104" y="720"/>
                  </a:cxn>
                </a:cxnLst>
                <a:rect l="0" t="0" r="r" b="b"/>
                <a:pathLst>
                  <a:path w="104" h="720">
                    <a:moveTo>
                      <a:pt x="56" y="0"/>
                    </a:moveTo>
                    <a:cubicBezTo>
                      <a:pt x="32" y="32"/>
                      <a:pt x="8" y="64"/>
                      <a:pt x="8" y="96"/>
                    </a:cubicBezTo>
                    <a:cubicBezTo>
                      <a:pt x="8" y="128"/>
                      <a:pt x="56" y="144"/>
                      <a:pt x="56" y="192"/>
                    </a:cubicBezTo>
                    <a:cubicBezTo>
                      <a:pt x="56" y="240"/>
                      <a:pt x="8" y="328"/>
                      <a:pt x="8" y="384"/>
                    </a:cubicBezTo>
                    <a:cubicBezTo>
                      <a:pt x="8" y="440"/>
                      <a:pt x="56" y="480"/>
                      <a:pt x="56" y="528"/>
                    </a:cubicBezTo>
                    <a:cubicBezTo>
                      <a:pt x="56" y="576"/>
                      <a:pt x="0" y="640"/>
                      <a:pt x="8" y="672"/>
                    </a:cubicBezTo>
                    <a:cubicBezTo>
                      <a:pt x="16" y="704"/>
                      <a:pt x="96" y="704"/>
                      <a:pt x="104" y="720"/>
                    </a:cubicBezTo>
                  </a:path>
                </a:pathLst>
              </a:custGeom>
              <a:noFill/>
              <a:ln w="57150" cmpd="sng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23" name="Freeform 323"/>
              <p:cNvSpPr>
                <a:spLocks/>
              </p:cNvSpPr>
              <p:nvPr/>
            </p:nvSpPr>
            <p:spPr bwMode="auto">
              <a:xfrm>
                <a:off x="4992" y="2112"/>
                <a:ext cx="104" cy="768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8" y="96"/>
                  </a:cxn>
                  <a:cxn ang="0">
                    <a:pos x="56" y="192"/>
                  </a:cxn>
                  <a:cxn ang="0">
                    <a:pos x="8" y="384"/>
                  </a:cxn>
                  <a:cxn ang="0">
                    <a:pos x="56" y="528"/>
                  </a:cxn>
                  <a:cxn ang="0">
                    <a:pos x="8" y="672"/>
                  </a:cxn>
                  <a:cxn ang="0">
                    <a:pos x="104" y="720"/>
                  </a:cxn>
                </a:cxnLst>
                <a:rect l="0" t="0" r="r" b="b"/>
                <a:pathLst>
                  <a:path w="104" h="720">
                    <a:moveTo>
                      <a:pt x="56" y="0"/>
                    </a:moveTo>
                    <a:cubicBezTo>
                      <a:pt x="32" y="32"/>
                      <a:pt x="8" y="64"/>
                      <a:pt x="8" y="96"/>
                    </a:cubicBezTo>
                    <a:cubicBezTo>
                      <a:pt x="8" y="128"/>
                      <a:pt x="56" y="144"/>
                      <a:pt x="56" y="192"/>
                    </a:cubicBezTo>
                    <a:cubicBezTo>
                      <a:pt x="56" y="240"/>
                      <a:pt x="8" y="328"/>
                      <a:pt x="8" y="384"/>
                    </a:cubicBezTo>
                    <a:cubicBezTo>
                      <a:pt x="8" y="440"/>
                      <a:pt x="56" y="480"/>
                      <a:pt x="56" y="528"/>
                    </a:cubicBezTo>
                    <a:cubicBezTo>
                      <a:pt x="56" y="576"/>
                      <a:pt x="0" y="640"/>
                      <a:pt x="8" y="672"/>
                    </a:cubicBezTo>
                    <a:cubicBezTo>
                      <a:pt x="16" y="704"/>
                      <a:pt x="96" y="704"/>
                      <a:pt x="104" y="720"/>
                    </a:cubicBezTo>
                  </a:path>
                </a:pathLst>
              </a:custGeom>
              <a:noFill/>
              <a:ln w="57150" cmpd="sng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24" name="AutoShape 324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725" name="AutoShape 325"/>
              <p:cNvSpPr>
                <a:spLocks noChangeArrowheads="1"/>
              </p:cNvSpPr>
              <p:nvPr/>
            </p:nvSpPr>
            <p:spPr bwMode="auto">
              <a:xfrm>
                <a:off x="3936" y="1248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0726" name="Text Box 326"/>
            <p:cNvSpPr txBox="1">
              <a:spLocks noChangeArrowheads="1"/>
            </p:cNvSpPr>
            <p:nvPr/>
          </p:nvSpPr>
          <p:spPr bwMode="auto">
            <a:xfrm>
              <a:off x="1776" y="1104"/>
              <a:ext cx="10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1">
                  <a:latin typeface="Verdana" pitchFamily="34" charset="0"/>
                </a:rPr>
                <a:t>Cell Membrane</a:t>
              </a:r>
            </a:p>
          </p:txBody>
        </p:sp>
      </p:grpSp>
      <p:grpSp>
        <p:nvGrpSpPr>
          <p:cNvPr id="230594" name="Group 327"/>
          <p:cNvGrpSpPr>
            <a:grpSpLocks/>
          </p:cNvGrpSpPr>
          <p:nvPr/>
        </p:nvGrpSpPr>
        <p:grpSpPr bwMode="auto">
          <a:xfrm>
            <a:off x="3192463" y="2008188"/>
            <a:ext cx="1227137" cy="619125"/>
            <a:chOff x="1661" y="1265"/>
            <a:chExt cx="773" cy="390"/>
          </a:xfrm>
        </p:grpSpPr>
        <p:grpSp>
          <p:nvGrpSpPr>
            <p:cNvPr id="230598" name="Group 328"/>
            <p:cNvGrpSpPr>
              <a:grpSpLocks/>
            </p:cNvGrpSpPr>
            <p:nvPr/>
          </p:nvGrpSpPr>
          <p:grpSpPr bwMode="auto">
            <a:xfrm rot="-3796232">
              <a:off x="1950" y="1238"/>
              <a:ext cx="281" cy="336"/>
              <a:chOff x="3560" y="6680"/>
              <a:chExt cx="330" cy="540"/>
            </a:xfrm>
          </p:grpSpPr>
          <p:sp>
            <p:nvSpPr>
              <p:cNvPr id="230729" name="Oval 329"/>
              <p:cNvSpPr>
                <a:spLocks noChangeArrowheads="1"/>
              </p:cNvSpPr>
              <p:nvPr/>
            </p:nvSpPr>
            <p:spPr bwMode="auto">
              <a:xfrm rot="-1699339">
                <a:off x="3590" y="6680"/>
                <a:ext cx="250" cy="540"/>
              </a:xfrm>
              <a:prstGeom prst="ellipse">
                <a:avLst/>
              </a:prstGeom>
              <a:solidFill>
                <a:srgbClr val="F9C4B5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30" name="Freeform 330"/>
              <p:cNvSpPr>
                <a:spLocks/>
              </p:cNvSpPr>
              <p:nvPr/>
            </p:nvSpPr>
            <p:spPr bwMode="auto">
              <a:xfrm>
                <a:off x="3560" y="6775"/>
                <a:ext cx="330" cy="355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60" y="25"/>
                  </a:cxn>
                  <a:cxn ang="0">
                    <a:pos x="90" y="5"/>
                  </a:cxn>
                  <a:cxn ang="0">
                    <a:pos x="140" y="15"/>
                  </a:cxn>
                  <a:cxn ang="0">
                    <a:pos x="80" y="125"/>
                  </a:cxn>
                  <a:cxn ang="0">
                    <a:pos x="50" y="185"/>
                  </a:cxn>
                  <a:cxn ang="0">
                    <a:pos x="110" y="215"/>
                  </a:cxn>
                  <a:cxn ang="0">
                    <a:pos x="150" y="205"/>
                  </a:cxn>
                  <a:cxn ang="0">
                    <a:pos x="200" y="165"/>
                  </a:cxn>
                  <a:cxn ang="0">
                    <a:pos x="240" y="175"/>
                  </a:cxn>
                  <a:cxn ang="0">
                    <a:pos x="210" y="255"/>
                  </a:cxn>
                  <a:cxn ang="0">
                    <a:pos x="190" y="355"/>
                  </a:cxn>
                  <a:cxn ang="0">
                    <a:pos x="330" y="275"/>
                  </a:cxn>
                </a:cxnLst>
                <a:rect l="0" t="0" r="r" b="b"/>
                <a:pathLst>
                  <a:path w="330" h="355">
                    <a:moveTo>
                      <a:pt x="0" y="65"/>
                    </a:moveTo>
                    <a:cubicBezTo>
                      <a:pt x="20" y="52"/>
                      <a:pt x="40" y="38"/>
                      <a:pt x="60" y="25"/>
                    </a:cubicBezTo>
                    <a:cubicBezTo>
                      <a:pt x="70" y="18"/>
                      <a:pt x="90" y="5"/>
                      <a:pt x="90" y="5"/>
                    </a:cubicBezTo>
                    <a:cubicBezTo>
                      <a:pt x="107" y="8"/>
                      <a:pt x="132" y="0"/>
                      <a:pt x="140" y="15"/>
                    </a:cubicBezTo>
                    <a:cubicBezTo>
                      <a:pt x="165" y="65"/>
                      <a:pt x="118" y="112"/>
                      <a:pt x="80" y="125"/>
                    </a:cubicBezTo>
                    <a:cubicBezTo>
                      <a:pt x="76" y="131"/>
                      <a:pt x="45" y="172"/>
                      <a:pt x="50" y="185"/>
                    </a:cubicBezTo>
                    <a:cubicBezTo>
                      <a:pt x="56" y="200"/>
                      <a:pt x="97" y="211"/>
                      <a:pt x="110" y="215"/>
                    </a:cubicBezTo>
                    <a:cubicBezTo>
                      <a:pt x="123" y="212"/>
                      <a:pt x="139" y="213"/>
                      <a:pt x="150" y="205"/>
                    </a:cubicBezTo>
                    <a:cubicBezTo>
                      <a:pt x="240" y="145"/>
                      <a:pt x="102" y="198"/>
                      <a:pt x="200" y="165"/>
                    </a:cubicBezTo>
                    <a:cubicBezTo>
                      <a:pt x="213" y="168"/>
                      <a:pt x="229" y="166"/>
                      <a:pt x="240" y="175"/>
                    </a:cubicBezTo>
                    <a:cubicBezTo>
                      <a:pt x="277" y="204"/>
                      <a:pt x="229" y="242"/>
                      <a:pt x="210" y="255"/>
                    </a:cubicBezTo>
                    <a:cubicBezTo>
                      <a:pt x="183" y="296"/>
                      <a:pt x="178" y="306"/>
                      <a:pt x="190" y="355"/>
                    </a:cubicBezTo>
                    <a:cubicBezTo>
                      <a:pt x="246" y="336"/>
                      <a:pt x="288" y="317"/>
                      <a:pt x="330" y="27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0731" name="Text Box 331"/>
            <p:cNvSpPr txBox="1">
              <a:spLocks noChangeArrowheads="1"/>
            </p:cNvSpPr>
            <p:nvPr/>
          </p:nvSpPr>
          <p:spPr bwMode="auto">
            <a:xfrm>
              <a:off x="1661" y="1540"/>
              <a:ext cx="77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1">
                  <a:latin typeface="Verdana" pitchFamily="34" charset="0"/>
                </a:rPr>
                <a:t>Mitochondria</a:t>
              </a:r>
            </a:p>
          </p:txBody>
        </p:sp>
      </p:grpSp>
      <p:grpSp>
        <p:nvGrpSpPr>
          <p:cNvPr id="230602" name="Group 332"/>
          <p:cNvGrpSpPr>
            <a:grpSpLocks/>
          </p:cNvGrpSpPr>
          <p:nvPr/>
        </p:nvGrpSpPr>
        <p:grpSpPr bwMode="auto">
          <a:xfrm>
            <a:off x="4608513" y="1860550"/>
            <a:ext cx="1093787" cy="1120775"/>
            <a:chOff x="2553" y="1172"/>
            <a:chExt cx="689" cy="706"/>
          </a:xfrm>
        </p:grpSpPr>
        <p:grpSp>
          <p:nvGrpSpPr>
            <p:cNvPr id="230606" name="Group 333"/>
            <p:cNvGrpSpPr>
              <a:grpSpLocks/>
            </p:cNvGrpSpPr>
            <p:nvPr/>
          </p:nvGrpSpPr>
          <p:grpSpPr bwMode="auto">
            <a:xfrm rot="-9760501">
              <a:off x="2784" y="1172"/>
              <a:ext cx="190" cy="639"/>
              <a:chOff x="5041" y="2346"/>
              <a:chExt cx="306" cy="750"/>
            </a:xfrm>
          </p:grpSpPr>
          <p:sp>
            <p:nvSpPr>
              <p:cNvPr id="230734" name="Oval 334"/>
              <p:cNvSpPr>
                <a:spLocks noChangeArrowheads="1"/>
              </p:cNvSpPr>
              <p:nvPr/>
            </p:nvSpPr>
            <p:spPr bwMode="auto">
              <a:xfrm rot="1475407">
                <a:off x="5041" y="2346"/>
                <a:ext cx="306" cy="75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35" name="Arc 335"/>
              <p:cNvSpPr>
                <a:spLocks/>
              </p:cNvSpPr>
              <p:nvPr/>
            </p:nvSpPr>
            <p:spPr bwMode="auto">
              <a:xfrm rot="11217133" flipV="1">
                <a:off x="5071" y="2443"/>
                <a:ext cx="200" cy="47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36" name="Arc 336"/>
              <p:cNvSpPr>
                <a:spLocks/>
              </p:cNvSpPr>
              <p:nvPr/>
            </p:nvSpPr>
            <p:spPr bwMode="auto">
              <a:xfrm rot="11217133" flipV="1">
                <a:off x="5094" y="2489"/>
                <a:ext cx="132" cy="41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37" name="Arc 337"/>
              <p:cNvSpPr>
                <a:spLocks/>
              </p:cNvSpPr>
              <p:nvPr/>
            </p:nvSpPr>
            <p:spPr bwMode="auto">
              <a:xfrm rot="11217133" flipV="1">
                <a:off x="5124" y="2536"/>
                <a:ext cx="94" cy="42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38" name="Arc 338"/>
              <p:cNvSpPr>
                <a:spLocks/>
              </p:cNvSpPr>
              <p:nvPr/>
            </p:nvSpPr>
            <p:spPr bwMode="auto">
              <a:xfrm rot="11217133" flipV="1">
                <a:off x="5185" y="2585"/>
                <a:ext cx="83" cy="32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39" name="AutoShape 339"/>
              <p:cNvSpPr>
                <a:spLocks noChangeArrowheads="1"/>
              </p:cNvSpPr>
              <p:nvPr/>
            </p:nvSpPr>
            <p:spPr bwMode="auto">
              <a:xfrm>
                <a:off x="5173" y="2716"/>
                <a:ext cx="143" cy="143"/>
              </a:xfrm>
              <a:prstGeom prst="irregularSeal1">
                <a:avLst/>
              </a:prstGeom>
              <a:noFill/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0740" name="Text Box 340"/>
            <p:cNvSpPr txBox="1">
              <a:spLocks noChangeArrowheads="1"/>
            </p:cNvSpPr>
            <p:nvPr/>
          </p:nvSpPr>
          <p:spPr bwMode="auto">
            <a:xfrm>
              <a:off x="2553" y="1763"/>
              <a:ext cx="68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1">
                  <a:latin typeface="Verdana" pitchFamily="34" charset="0"/>
                </a:rPr>
                <a:t>Chloroplast</a:t>
              </a:r>
            </a:p>
          </p:txBody>
        </p:sp>
      </p:grpSp>
      <p:grpSp>
        <p:nvGrpSpPr>
          <p:cNvPr id="230610" name="Group 341"/>
          <p:cNvGrpSpPr>
            <a:grpSpLocks/>
          </p:cNvGrpSpPr>
          <p:nvPr/>
        </p:nvGrpSpPr>
        <p:grpSpPr bwMode="auto">
          <a:xfrm>
            <a:off x="3187700" y="2630488"/>
            <a:ext cx="2249488" cy="854075"/>
            <a:chOff x="1658" y="1657"/>
            <a:chExt cx="1417" cy="538"/>
          </a:xfrm>
        </p:grpSpPr>
        <p:grpSp>
          <p:nvGrpSpPr>
            <p:cNvPr id="230614" name="Group 342"/>
            <p:cNvGrpSpPr>
              <a:grpSpLocks/>
            </p:cNvGrpSpPr>
            <p:nvPr/>
          </p:nvGrpSpPr>
          <p:grpSpPr bwMode="auto">
            <a:xfrm rot="-2232672">
              <a:off x="2002" y="1657"/>
              <a:ext cx="358" cy="538"/>
              <a:chOff x="4012" y="1335"/>
              <a:chExt cx="1149" cy="942"/>
            </a:xfrm>
          </p:grpSpPr>
          <p:sp>
            <p:nvSpPr>
              <p:cNvPr id="230743" name="Freeform 343"/>
              <p:cNvSpPr>
                <a:spLocks/>
              </p:cNvSpPr>
              <p:nvPr/>
            </p:nvSpPr>
            <p:spPr bwMode="auto">
              <a:xfrm>
                <a:off x="4012" y="1335"/>
                <a:ext cx="1149" cy="942"/>
              </a:xfrm>
              <a:custGeom>
                <a:avLst/>
                <a:gdLst/>
                <a:ahLst/>
                <a:cxnLst>
                  <a:cxn ang="0">
                    <a:pos x="0" y="622"/>
                  </a:cxn>
                  <a:cxn ang="0">
                    <a:pos x="0" y="437"/>
                  </a:cxn>
                  <a:cxn ang="0">
                    <a:pos x="13" y="167"/>
                  </a:cxn>
                  <a:cxn ang="0">
                    <a:pos x="74" y="7"/>
                  </a:cxn>
                  <a:cxn ang="0">
                    <a:pos x="123" y="117"/>
                  </a:cxn>
                  <a:cxn ang="0">
                    <a:pos x="136" y="548"/>
                  </a:cxn>
                  <a:cxn ang="0">
                    <a:pos x="173" y="573"/>
                  </a:cxn>
                  <a:cxn ang="0">
                    <a:pos x="210" y="437"/>
                  </a:cxn>
                  <a:cxn ang="0">
                    <a:pos x="222" y="19"/>
                  </a:cxn>
                  <a:cxn ang="0">
                    <a:pos x="259" y="7"/>
                  </a:cxn>
                  <a:cxn ang="0">
                    <a:pos x="296" y="93"/>
                  </a:cxn>
                  <a:cxn ang="0">
                    <a:pos x="283" y="425"/>
                  </a:cxn>
                  <a:cxn ang="0">
                    <a:pos x="345" y="523"/>
                  </a:cxn>
                  <a:cxn ang="0">
                    <a:pos x="394" y="43"/>
                  </a:cxn>
                  <a:cxn ang="0">
                    <a:pos x="431" y="68"/>
                  </a:cxn>
                  <a:cxn ang="0">
                    <a:pos x="456" y="142"/>
                  </a:cxn>
                  <a:cxn ang="0">
                    <a:pos x="542" y="548"/>
                  </a:cxn>
                  <a:cxn ang="0">
                    <a:pos x="591" y="203"/>
                  </a:cxn>
                  <a:cxn ang="0">
                    <a:pos x="640" y="56"/>
                  </a:cxn>
                  <a:cxn ang="0">
                    <a:pos x="653" y="437"/>
                  </a:cxn>
                  <a:cxn ang="0">
                    <a:pos x="640" y="487"/>
                  </a:cxn>
                  <a:cxn ang="0">
                    <a:pos x="616" y="560"/>
                  </a:cxn>
                  <a:cxn ang="0">
                    <a:pos x="628" y="622"/>
                  </a:cxn>
                  <a:cxn ang="0">
                    <a:pos x="739" y="536"/>
                  </a:cxn>
                  <a:cxn ang="0">
                    <a:pos x="776" y="400"/>
                  </a:cxn>
                  <a:cxn ang="0">
                    <a:pos x="788" y="363"/>
                  </a:cxn>
                  <a:cxn ang="0">
                    <a:pos x="825" y="351"/>
                  </a:cxn>
                  <a:cxn ang="0">
                    <a:pos x="837" y="560"/>
                  </a:cxn>
                  <a:cxn ang="0">
                    <a:pos x="788" y="634"/>
                  </a:cxn>
                  <a:cxn ang="0">
                    <a:pos x="850" y="659"/>
                  </a:cxn>
                  <a:cxn ang="0">
                    <a:pos x="862" y="622"/>
                  </a:cxn>
                  <a:cxn ang="0">
                    <a:pos x="960" y="487"/>
                  </a:cxn>
                  <a:cxn ang="0">
                    <a:pos x="997" y="511"/>
                  </a:cxn>
                  <a:cxn ang="0">
                    <a:pos x="960" y="671"/>
                  </a:cxn>
                  <a:cxn ang="0">
                    <a:pos x="886" y="720"/>
                  </a:cxn>
                  <a:cxn ang="0">
                    <a:pos x="862" y="831"/>
                  </a:cxn>
                  <a:cxn ang="0">
                    <a:pos x="936" y="819"/>
                  </a:cxn>
                  <a:cxn ang="0">
                    <a:pos x="1034" y="671"/>
                  </a:cxn>
                  <a:cxn ang="0">
                    <a:pos x="1046" y="634"/>
                  </a:cxn>
                  <a:cxn ang="0">
                    <a:pos x="1096" y="622"/>
                  </a:cxn>
                  <a:cxn ang="0">
                    <a:pos x="1133" y="634"/>
                  </a:cxn>
                  <a:cxn ang="0">
                    <a:pos x="1034" y="880"/>
                  </a:cxn>
                  <a:cxn ang="0">
                    <a:pos x="960" y="942"/>
                  </a:cxn>
                </a:cxnLst>
                <a:rect l="0" t="0" r="r" b="b"/>
                <a:pathLst>
                  <a:path w="1149" h="942">
                    <a:moveTo>
                      <a:pt x="0" y="622"/>
                    </a:moveTo>
                    <a:cubicBezTo>
                      <a:pt x="33" y="528"/>
                      <a:pt x="0" y="638"/>
                      <a:pt x="0" y="437"/>
                    </a:cubicBezTo>
                    <a:cubicBezTo>
                      <a:pt x="0" y="347"/>
                      <a:pt x="7" y="257"/>
                      <a:pt x="13" y="167"/>
                    </a:cubicBezTo>
                    <a:cubicBezTo>
                      <a:pt x="17" y="105"/>
                      <a:pt x="11" y="27"/>
                      <a:pt x="74" y="7"/>
                    </a:cubicBezTo>
                    <a:cubicBezTo>
                      <a:pt x="87" y="47"/>
                      <a:pt x="110" y="77"/>
                      <a:pt x="123" y="117"/>
                    </a:cubicBezTo>
                    <a:cubicBezTo>
                      <a:pt x="127" y="261"/>
                      <a:pt x="120" y="405"/>
                      <a:pt x="136" y="548"/>
                    </a:cubicBezTo>
                    <a:cubicBezTo>
                      <a:pt x="138" y="563"/>
                      <a:pt x="161" y="582"/>
                      <a:pt x="173" y="573"/>
                    </a:cubicBezTo>
                    <a:cubicBezTo>
                      <a:pt x="186" y="563"/>
                      <a:pt x="206" y="456"/>
                      <a:pt x="210" y="437"/>
                    </a:cubicBezTo>
                    <a:cubicBezTo>
                      <a:pt x="214" y="298"/>
                      <a:pt x="206" y="157"/>
                      <a:pt x="222" y="19"/>
                    </a:cubicBezTo>
                    <a:cubicBezTo>
                      <a:pt x="223" y="6"/>
                      <a:pt x="248" y="0"/>
                      <a:pt x="259" y="7"/>
                    </a:cubicBezTo>
                    <a:cubicBezTo>
                      <a:pt x="270" y="13"/>
                      <a:pt x="291" y="78"/>
                      <a:pt x="296" y="93"/>
                    </a:cubicBezTo>
                    <a:cubicBezTo>
                      <a:pt x="292" y="204"/>
                      <a:pt x="283" y="314"/>
                      <a:pt x="283" y="425"/>
                    </a:cubicBezTo>
                    <a:cubicBezTo>
                      <a:pt x="283" y="557"/>
                      <a:pt x="267" y="544"/>
                      <a:pt x="345" y="523"/>
                    </a:cubicBezTo>
                    <a:cubicBezTo>
                      <a:pt x="397" y="368"/>
                      <a:pt x="343" y="199"/>
                      <a:pt x="394" y="43"/>
                    </a:cubicBezTo>
                    <a:cubicBezTo>
                      <a:pt x="406" y="51"/>
                      <a:pt x="423" y="55"/>
                      <a:pt x="431" y="68"/>
                    </a:cubicBezTo>
                    <a:cubicBezTo>
                      <a:pt x="445" y="90"/>
                      <a:pt x="456" y="142"/>
                      <a:pt x="456" y="142"/>
                    </a:cubicBezTo>
                    <a:cubicBezTo>
                      <a:pt x="464" y="398"/>
                      <a:pt x="365" y="491"/>
                      <a:pt x="542" y="548"/>
                    </a:cubicBezTo>
                    <a:cubicBezTo>
                      <a:pt x="578" y="438"/>
                      <a:pt x="577" y="318"/>
                      <a:pt x="591" y="203"/>
                    </a:cubicBezTo>
                    <a:cubicBezTo>
                      <a:pt x="608" y="63"/>
                      <a:pt x="567" y="103"/>
                      <a:pt x="640" y="56"/>
                    </a:cubicBezTo>
                    <a:cubicBezTo>
                      <a:pt x="773" y="99"/>
                      <a:pt x="680" y="330"/>
                      <a:pt x="653" y="437"/>
                    </a:cubicBezTo>
                    <a:cubicBezTo>
                      <a:pt x="649" y="454"/>
                      <a:pt x="644" y="470"/>
                      <a:pt x="640" y="487"/>
                    </a:cubicBezTo>
                    <a:cubicBezTo>
                      <a:pt x="634" y="512"/>
                      <a:pt x="616" y="560"/>
                      <a:pt x="616" y="560"/>
                    </a:cubicBezTo>
                    <a:cubicBezTo>
                      <a:pt x="620" y="581"/>
                      <a:pt x="610" y="611"/>
                      <a:pt x="628" y="622"/>
                    </a:cubicBezTo>
                    <a:cubicBezTo>
                      <a:pt x="699" y="663"/>
                      <a:pt x="716" y="570"/>
                      <a:pt x="739" y="536"/>
                    </a:cubicBezTo>
                    <a:cubicBezTo>
                      <a:pt x="762" y="467"/>
                      <a:pt x="748" y="512"/>
                      <a:pt x="776" y="400"/>
                    </a:cubicBezTo>
                    <a:cubicBezTo>
                      <a:pt x="779" y="387"/>
                      <a:pt x="779" y="372"/>
                      <a:pt x="788" y="363"/>
                    </a:cubicBezTo>
                    <a:cubicBezTo>
                      <a:pt x="797" y="354"/>
                      <a:pt x="813" y="355"/>
                      <a:pt x="825" y="351"/>
                    </a:cubicBezTo>
                    <a:cubicBezTo>
                      <a:pt x="876" y="426"/>
                      <a:pt x="875" y="409"/>
                      <a:pt x="837" y="560"/>
                    </a:cubicBezTo>
                    <a:cubicBezTo>
                      <a:pt x="830" y="589"/>
                      <a:pt x="788" y="634"/>
                      <a:pt x="788" y="634"/>
                    </a:cubicBezTo>
                    <a:cubicBezTo>
                      <a:pt x="776" y="672"/>
                      <a:pt x="749" y="716"/>
                      <a:pt x="850" y="659"/>
                    </a:cubicBezTo>
                    <a:cubicBezTo>
                      <a:pt x="861" y="653"/>
                      <a:pt x="856" y="634"/>
                      <a:pt x="862" y="622"/>
                    </a:cubicBezTo>
                    <a:cubicBezTo>
                      <a:pt x="888" y="568"/>
                      <a:pt x="909" y="520"/>
                      <a:pt x="960" y="487"/>
                    </a:cubicBezTo>
                    <a:cubicBezTo>
                      <a:pt x="972" y="495"/>
                      <a:pt x="995" y="497"/>
                      <a:pt x="997" y="511"/>
                    </a:cubicBezTo>
                    <a:cubicBezTo>
                      <a:pt x="1004" y="550"/>
                      <a:pt x="1001" y="636"/>
                      <a:pt x="960" y="671"/>
                    </a:cubicBezTo>
                    <a:cubicBezTo>
                      <a:pt x="938" y="690"/>
                      <a:pt x="886" y="720"/>
                      <a:pt x="886" y="720"/>
                    </a:cubicBezTo>
                    <a:cubicBezTo>
                      <a:pt x="857" y="764"/>
                      <a:pt x="846" y="780"/>
                      <a:pt x="862" y="831"/>
                    </a:cubicBezTo>
                    <a:cubicBezTo>
                      <a:pt x="887" y="827"/>
                      <a:pt x="916" y="833"/>
                      <a:pt x="936" y="819"/>
                    </a:cubicBezTo>
                    <a:cubicBezTo>
                      <a:pt x="966" y="798"/>
                      <a:pt x="1010" y="707"/>
                      <a:pt x="1034" y="671"/>
                    </a:cubicBezTo>
                    <a:cubicBezTo>
                      <a:pt x="1041" y="660"/>
                      <a:pt x="1036" y="642"/>
                      <a:pt x="1046" y="634"/>
                    </a:cubicBezTo>
                    <a:cubicBezTo>
                      <a:pt x="1059" y="623"/>
                      <a:pt x="1079" y="626"/>
                      <a:pt x="1096" y="622"/>
                    </a:cubicBezTo>
                    <a:cubicBezTo>
                      <a:pt x="1108" y="626"/>
                      <a:pt x="1131" y="621"/>
                      <a:pt x="1133" y="634"/>
                    </a:cubicBezTo>
                    <a:cubicBezTo>
                      <a:pt x="1149" y="731"/>
                      <a:pt x="1109" y="822"/>
                      <a:pt x="1034" y="880"/>
                    </a:cubicBezTo>
                    <a:cubicBezTo>
                      <a:pt x="957" y="941"/>
                      <a:pt x="960" y="899"/>
                      <a:pt x="960" y="942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44" name="Oval 344"/>
              <p:cNvSpPr>
                <a:spLocks noChangeAspect="1" noChangeArrowheads="1"/>
              </p:cNvSpPr>
              <p:nvPr/>
            </p:nvSpPr>
            <p:spPr bwMode="auto">
              <a:xfrm>
                <a:off x="5107" y="2018"/>
                <a:ext cx="43" cy="4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45" name="Oval 345"/>
              <p:cNvSpPr>
                <a:spLocks noChangeAspect="1" noChangeArrowheads="1"/>
              </p:cNvSpPr>
              <p:nvPr/>
            </p:nvSpPr>
            <p:spPr bwMode="auto">
              <a:xfrm>
                <a:off x="4695" y="1507"/>
                <a:ext cx="43" cy="4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46" name="Oval 346"/>
              <p:cNvSpPr>
                <a:spLocks noChangeAspect="1" noChangeArrowheads="1"/>
              </p:cNvSpPr>
              <p:nvPr/>
            </p:nvSpPr>
            <p:spPr bwMode="auto">
              <a:xfrm>
                <a:off x="4455" y="1550"/>
                <a:ext cx="43" cy="4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47" name="Oval 347"/>
              <p:cNvSpPr>
                <a:spLocks noChangeAspect="1" noChangeArrowheads="1"/>
              </p:cNvSpPr>
              <p:nvPr/>
            </p:nvSpPr>
            <p:spPr bwMode="auto">
              <a:xfrm>
                <a:off x="4856" y="1717"/>
                <a:ext cx="43" cy="4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48" name="Oval 348"/>
              <p:cNvSpPr>
                <a:spLocks noChangeAspect="1" noChangeArrowheads="1"/>
              </p:cNvSpPr>
              <p:nvPr/>
            </p:nvSpPr>
            <p:spPr bwMode="auto">
              <a:xfrm>
                <a:off x="4012" y="1452"/>
                <a:ext cx="43" cy="4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49" name="Oval 349"/>
              <p:cNvSpPr>
                <a:spLocks noChangeAspect="1" noChangeArrowheads="1"/>
              </p:cNvSpPr>
              <p:nvPr/>
            </p:nvSpPr>
            <p:spPr bwMode="auto">
              <a:xfrm>
                <a:off x="4018" y="1754"/>
                <a:ext cx="43" cy="4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50" name="Oval 350"/>
              <p:cNvSpPr>
                <a:spLocks noChangeAspect="1" noChangeArrowheads="1"/>
              </p:cNvSpPr>
              <p:nvPr/>
            </p:nvSpPr>
            <p:spPr bwMode="auto">
              <a:xfrm>
                <a:off x="4579" y="1686"/>
                <a:ext cx="43" cy="4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51" name="Oval 351"/>
              <p:cNvSpPr>
                <a:spLocks noChangeAspect="1" noChangeArrowheads="1"/>
              </p:cNvSpPr>
              <p:nvPr/>
            </p:nvSpPr>
            <p:spPr bwMode="auto">
              <a:xfrm>
                <a:off x="4399" y="1372"/>
                <a:ext cx="43" cy="4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52" name="Oval 352"/>
              <p:cNvSpPr>
                <a:spLocks noChangeAspect="1" noChangeArrowheads="1"/>
              </p:cNvSpPr>
              <p:nvPr/>
            </p:nvSpPr>
            <p:spPr bwMode="auto">
              <a:xfrm>
                <a:off x="4652" y="1957"/>
                <a:ext cx="43" cy="4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53" name="Oval 353"/>
              <p:cNvSpPr>
                <a:spLocks noChangeAspect="1" noChangeArrowheads="1"/>
              </p:cNvSpPr>
              <p:nvPr/>
            </p:nvSpPr>
            <p:spPr bwMode="auto">
              <a:xfrm>
                <a:off x="4283" y="1772"/>
                <a:ext cx="43" cy="4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54" name="Oval 354"/>
              <p:cNvSpPr>
                <a:spLocks noChangeAspect="1" noChangeArrowheads="1"/>
              </p:cNvSpPr>
              <p:nvPr/>
            </p:nvSpPr>
            <p:spPr bwMode="auto">
              <a:xfrm>
                <a:off x="4265" y="1347"/>
                <a:ext cx="43" cy="4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55" name="Oval 355"/>
              <p:cNvSpPr>
                <a:spLocks noChangeAspect="1" noChangeArrowheads="1"/>
              </p:cNvSpPr>
              <p:nvPr/>
            </p:nvSpPr>
            <p:spPr bwMode="auto">
              <a:xfrm>
                <a:off x="4013" y="1624"/>
                <a:ext cx="43" cy="4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0756" name="Text Box 356"/>
            <p:cNvSpPr txBox="1">
              <a:spLocks noChangeArrowheads="1"/>
            </p:cNvSpPr>
            <p:nvPr/>
          </p:nvSpPr>
          <p:spPr bwMode="auto">
            <a:xfrm>
              <a:off x="1658" y="2073"/>
              <a:ext cx="14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1">
                  <a:latin typeface="Verdana" pitchFamily="34" charset="0"/>
                </a:rPr>
                <a:t>Endoplasmic Reticulum</a:t>
              </a:r>
            </a:p>
          </p:txBody>
        </p:sp>
      </p:grpSp>
      <p:grpSp>
        <p:nvGrpSpPr>
          <p:cNvPr id="230618" name="Group 357"/>
          <p:cNvGrpSpPr>
            <a:grpSpLocks/>
          </p:cNvGrpSpPr>
          <p:nvPr/>
        </p:nvGrpSpPr>
        <p:grpSpPr bwMode="auto">
          <a:xfrm>
            <a:off x="3930650" y="3530600"/>
            <a:ext cx="844550" cy="1274763"/>
            <a:chOff x="2108" y="2224"/>
            <a:chExt cx="532" cy="803"/>
          </a:xfrm>
        </p:grpSpPr>
        <p:sp>
          <p:nvSpPr>
            <p:cNvPr id="230758" name="Oval 358"/>
            <p:cNvSpPr>
              <a:spLocks noChangeArrowheads="1"/>
            </p:cNvSpPr>
            <p:nvPr/>
          </p:nvSpPr>
          <p:spPr bwMode="auto">
            <a:xfrm rot="-5397507">
              <a:off x="2038" y="2311"/>
              <a:ext cx="665" cy="49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59" name="Freeform 359"/>
            <p:cNvSpPr>
              <a:spLocks/>
            </p:cNvSpPr>
            <p:nvPr/>
          </p:nvSpPr>
          <p:spPr bwMode="auto">
            <a:xfrm rot="-5397507">
              <a:off x="2119" y="2350"/>
              <a:ext cx="486" cy="357"/>
            </a:xfrm>
            <a:custGeom>
              <a:avLst/>
              <a:gdLst/>
              <a:ahLst/>
              <a:cxnLst>
                <a:cxn ang="0">
                  <a:pos x="88" y="93"/>
                </a:cxn>
                <a:cxn ang="0">
                  <a:pos x="178" y="103"/>
                </a:cxn>
                <a:cxn ang="0">
                  <a:pos x="238" y="273"/>
                </a:cxn>
                <a:cxn ang="0">
                  <a:pos x="338" y="263"/>
                </a:cxn>
                <a:cxn ang="0">
                  <a:pos x="318" y="173"/>
                </a:cxn>
                <a:cxn ang="0">
                  <a:pos x="188" y="223"/>
                </a:cxn>
                <a:cxn ang="0">
                  <a:pos x="88" y="213"/>
                </a:cxn>
                <a:cxn ang="0">
                  <a:pos x="98" y="173"/>
                </a:cxn>
                <a:cxn ang="0">
                  <a:pos x="128" y="183"/>
                </a:cxn>
                <a:cxn ang="0">
                  <a:pos x="78" y="273"/>
                </a:cxn>
                <a:cxn ang="0">
                  <a:pos x="48" y="303"/>
                </a:cxn>
                <a:cxn ang="0">
                  <a:pos x="8" y="343"/>
                </a:cxn>
                <a:cxn ang="0">
                  <a:pos x="18" y="413"/>
                </a:cxn>
                <a:cxn ang="0">
                  <a:pos x="108" y="393"/>
                </a:cxn>
                <a:cxn ang="0">
                  <a:pos x="138" y="363"/>
                </a:cxn>
                <a:cxn ang="0">
                  <a:pos x="158" y="303"/>
                </a:cxn>
                <a:cxn ang="0">
                  <a:pos x="128" y="283"/>
                </a:cxn>
                <a:cxn ang="0">
                  <a:pos x="118" y="363"/>
                </a:cxn>
                <a:cxn ang="0">
                  <a:pos x="248" y="423"/>
                </a:cxn>
                <a:cxn ang="0">
                  <a:pos x="288" y="413"/>
                </a:cxn>
                <a:cxn ang="0">
                  <a:pos x="318" y="323"/>
                </a:cxn>
                <a:cxn ang="0">
                  <a:pos x="378" y="293"/>
                </a:cxn>
                <a:cxn ang="0">
                  <a:pos x="228" y="3"/>
                </a:cxn>
                <a:cxn ang="0">
                  <a:pos x="188" y="13"/>
                </a:cxn>
                <a:cxn ang="0">
                  <a:pos x="228" y="93"/>
                </a:cxn>
                <a:cxn ang="0">
                  <a:pos x="278" y="83"/>
                </a:cxn>
                <a:cxn ang="0">
                  <a:pos x="338" y="43"/>
                </a:cxn>
                <a:cxn ang="0">
                  <a:pos x="418" y="103"/>
                </a:cxn>
                <a:cxn ang="0">
                  <a:pos x="468" y="273"/>
                </a:cxn>
                <a:cxn ang="0">
                  <a:pos x="398" y="313"/>
                </a:cxn>
                <a:cxn ang="0">
                  <a:pos x="418" y="233"/>
                </a:cxn>
                <a:cxn ang="0">
                  <a:pos x="228" y="143"/>
                </a:cxn>
                <a:cxn ang="0">
                  <a:pos x="188" y="133"/>
                </a:cxn>
                <a:cxn ang="0">
                  <a:pos x="128" y="113"/>
                </a:cxn>
                <a:cxn ang="0">
                  <a:pos x="28" y="183"/>
                </a:cxn>
                <a:cxn ang="0">
                  <a:pos x="38" y="153"/>
                </a:cxn>
                <a:cxn ang="0">
                  <a:pos x="28" y="123"/>
                </a:cxn>
              </a:cxnLst>
              <a:rect l="0" t="0" r="r" b="b"/>
              <a:pathLst>
                <a:path w="470" h="423">
                  <a:moveTo>
                    <a:pt x="88" y="93"/>
                  </a:moveTo>
                  <a:cubicBezTo>
                    <a:pt x="131" y="107"/>
                    <a:pt x="135" y="89"/>
                    <a:pt x="178" y="103"/>
                  </a:cubicBezTo>
                  <a:cubicBezTo>
                    <a:pt x="214" y="157"/>
                    <a:pt x="201" y="218"/>
                    <a:pt x="238" y="273"/>
                  </a:cubicBezTo>
                  <a:cubicBezTo>
                    <a:pt x="271" y="270"/>
                    <a:pt x="306" y="274"/>
                    <a:pt x="338" y="263"/>
                  </a:cubicBezTo>
                  <a:cubicBezTo>
                    <a:pt x="393" y="245"/>
                    <a:pt x="338" y="186"/>
                    <a:pt x="318" y="173"/>
                  </a:cubicBezTo>
                  <a:cubicBezTo>
                    <a:pt x="254" y="180"/>
                    <a:pt x="208" y="163"/>
                    <a:pt x="188" y="223"/>
                  </a:cubicBezTo>
                  <a:cubicBezTo>
                    <a:pt x="155" y="220"/>
                    <a:pt x="117" y="229"/>
                    <a:pt x="88" y="213"/>
                  </a:cubicBezTo>
                  <a:cubicBezTo>
                    <a:pt x="76" y="206"/>
                    <a:pt x="87" y="181"/>
                    <a:pt x="98" y="173"/>
                  </a:cubicBezTo>
                  <a:cubicBezTo>
                    <a:pt x="106" y="167"/>
                    <a:pt x="118" y="180"/>
                    <a:pt x="128" y="183"/>
                  </a:cubicBezTo>
                  <a:cubicBezTo>
                    <a:pt x="118" y="235"/>
                    <a:pt x="128" y="256"/>
                    <a:pt x="78" y="273"/>
                  </a:cubicBezTo>
                  <a:cubicBezTo>
                    <a:pt x="68" y="283"/>
                    <a:pt x="60" y="295"/>
                    <a:pt x="48" y="303"/>
                  </a:cubicBezTo>
                  <a:cubicBezTo>
                    <a:pt x="2" y="333"/>
                    <a:pt x="27" y="286"/>
                    <a:pt x="8" y="343"/>
                  </a:cubicBezTo>
                  <a:cubicBezTo>
                    <a:pt x="11" y="366"/>
                    <a:pt x="0" y="398"/>
                    <a:pt x="18" y="413"/>
                  </a:cubicBezTo>
                  <a:cubicBezTo>
                    <a:pt x="28" y="421"/>
                    <a:pt x="90" y="399"/>
                    <a:pt x="108" y="393"/>
                  </a:cubicBezTo>
                  <a:cubicBezTo>
                    <a:pt x="118" y="383"/>
                    <a:pt x="131" y="375"/>
                    <a:pt x="138" y="363"/>
                  </a:cubicBezTo>
                  <a:cubicBezTo>
                    <a:pt x="148" y="345"/>
                    <a:pt x="158" y="303"/>
                    <a:pt x="158" y="303"/>
                  </a:cubicBezTo>
                  <a:cubicBezTo>
                    <a:pt x="148" y="296"/>
                    <a:pt x="140" y="281"/>
                    <a:pt x="128" y="283"/>
                  </a:cubicBezTo>
                  <a:cubicBezTo>
                    <a:pt x="95" y="290"/>
                    <a:pt x="111" y="354"/>
                    <a:pt x="118" y="363"/>
                  </a:cubicBezTo>
                  <a:cubicBezTo>
                    <a:pt x="148" y="401"/>
                    <a:pt x="205" y="412"/>
                    <a:pt x="248" y="423"/>
                  </a:cubicBezTo>
                  <a:cubicBezTo>
                    <a:pt x="261" y="420"/>
                    <a:pt x="277" y="421"/>
                    <a:pt x="288" y="413"/>
                  </a:cubicBezTo>
                  <a:cubicBezTo>
                    <a:pt x="321" y="391"/>
                    <a:pt x="303" y="353"/>
                    <a:pt x="318" y="323"/>
                  </a:cubicBezTo>
                  <a:cubicBezTo>
                    <a:pt x="326" y="307"/>
                    <a:pt x="364" y="298"/>
                    <a:pt x="378" y="293"/>
                  </a:cubicBezTo>
                  <a:cubicBezTo>
                    <a:pt x="470" y="155"/>
                    <a:pt x="357" y="35"/>
                    <a:pt x="228" y="3"/>
                  </a:cubicBezTo>
                  <a:cubicBezTo>
                    <a:pt x="215" y="6"/>
                    <a:pt x="193" y="0"/>
                    <a:pt x="188" y="13"/>
                  </a:cubicBezTo>
                  <a:cubicBezTo>
                    <a:pt x="167" y="63"/>
                    <a:pt x="201" y="75"/>
                    <a:pt x="228" y="93"/>
                  </a:cubicBezTo>
                  <a:cubicBezTo>
                    <a:pt x="245" y="90"/>
                    <a:pt x="263" y="90"/>
                    <a:pt x="278" y="83"/>
                  </a:cubicBezTo>
                  <a:cubicBezTo>
                    <a:pt x="300" y="73"/>
                    <a:pt x="338" y="43"/>
                    <a:pt x="338" y="43"/>
                  </a:cubicBezTo>
                  <a:cubicBezTo>
                    <a:pt x="376" y="56"/>
                    <a:pt x="385" y="81"/>
                    <a:pt x="418" y="103"/>
                  </a:cubicBezTo>
                  <a:cubicBezTo>
                    <a:pt x="453" y="155"/>
                    <a:pt x="458" y="211"/>
                    <a:pt x="468" y="273"/>
                  </a:cubicBezTo>
                  <a:cubicBezTo>
                    <a:pt x="453" y="319"/>
                    <a:pt x="447" y="329"/>
                    <a:pt x="398" y="313"/>
                  </a:cubicBezTo>
                  <a:cubicBezTo>
                    <a:pt x="405" y="286"/>
                    <a:pt x="411" y="260"/>
                    <a:pt x="418" y="233"/>
                  </a:cubicBezTo>
                  <a:cubicBezTo>
                    <a:pt x="438" y="154"/>
                    <a:pt x="267" y="147"/>
                    <a:pt x="228" y="143"/>
                  </a:cubicBezTo>
                  <a:cubicBezTo>
                    <a:pt x="215" y="140"/>
                    <a:pt x="201" y="137"/>
                    <a:pt x="188" y="133"/>
                  </a:cubicBezTo>
                  <a:cubicBezTo>
                    <a:pt x="168" y="127"/>
                    <a:pt x="128" y="113"/>
                    <a:pt x="128" y="113"/>
                  </a:cubicBezTo>
                  <a:cubicBezTo>
                    <a:pt x="61" y="120"/>
                    <a:pt x="1" y="103"/>
                    <a:pt x="28" y="183"/>
                  </a:cubicBezTo>
                  <a:cubicBezTo>
                    <a:pt x="31" y="173"/>
                    <a:pt x="38" y="164"/>
                    <a:pt x="38" y="153"/>
                  </a:cubicBezTo>
                  <a:cubicBezTo>
                    <a:pt x="38" y="142"/>
                    <a:pt x="28" y="123"/>
                    <a:pt x="28" y="123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60" name="Text Box 360"/>
            <p:cNvSpPr txBox="1">
              <a:spLocks noChangeArrowheads="1"/>
            </p:cNvSpPr>
            <p:nvPr/>
          </p:nvSpPr>
          <p:spPr bwMode="auto">
            <a:xfrm>
              <a:off x="2108" y="2911"/>
              <a:ext cx="53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latin typeface="Verdana" pitchFamily="34" charset="0"/>
                </a:rPr>
                <a:t>Nucleus</a:t>
              </a:r>
            </a:p>
          </p:txBody>
        </p:sp>
      </p:grpSp>
      <p:grpSp>
        <p:nvGrpSpPr>
          <p:cNvPr id="230622" name="Group 361"/>
          <p:cNvGrpSpPr>
            <a:grpSpLocks/>
          </p:cNvGrpSpPr>
          <p:nvPr/>
        </p:nvGrpSpPr>
        <p:grpSpPr bwMode="auto">
          <a:xfrm>
            <a:off x="2881313" y="4333875"/>
            <a:ext cx="1158875" cy="762000"/>
            <a:chOff x="1465" y="2730"/>
            <a:chExt cx="730" cy="480"/>
          </a:xfrm>
        </p:grpSpPr>
        <p:grpSp>
          <p:nvGrpSpPr>
            <p:cNvPr id="230626" name="Group 362"/>
            <p:cNvGrpSpPr>
              <a:grpSpLocks/>
            </p:cNvGrpSpPr>
            <p:nvPr/>
          </p:nvGrpSpPr>
          <p:grpSpPr bwMode="auto">
            <a:xfrm rot="-64029">
              <a:off x="1694" y="2730"/>
              <a:ext cx="199" cy="326"/>
              <a:chOff x="6043" y="3286"/>
              <a:chExt cx="394" cy="419"/>
            </a:xfrm>
          </p:grpSpPr>
          <p:sp>
            <p:nvSpPr>
              <p:cNvPr id="230763" name="Oval 363"/>
              <p:cNvSpPr>
                <a:spLocks noChangeArrowheads="1"/>
              </p:cNvSpPr>
              <p:nvPr/>
            </p:nvSpPr>
            <p:spPr bwMode="auto">
              <a:xfrm>
                <a:off x="6043" y="3286"/>
                <a:ext cx="394" cy="419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64" name="Oval 364"/>
              <p:cNvSpPr>
                <a:spLocks noChangeArrowheads="1"/>
              </p:cNvSpPr>
              <p:nvPr/>
            </p:nvSpPr>
            <p:spPr bwMode="auto">
              <a:xfrm>
                <a:off x="6093" y="3495"/>
                <a:ext cx="71" cy="93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65" name="Oval 365"/>
              <p:cNvSpPr>
                <a:spLocks noChangeArrowheads="1"/>
              </p:cNvSpPr>
              <p:nvPr/>
            </p:nvSpPr>
            <p:spPr bwMode="auto">
              <a:xfrm>
                <a:off x="6110" y="3355"/>
                <a:ext cx="71" cy="93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66" name="Oval 366"/>
              <p:cNvSpPr>
                <a:spLocks noChangeArrowheads="1"/>
              </p:cNvSpPr>
              <p:nvPr/>
            </p:nvSpPr>
            <p:spPr bwMode="auto">
              <a:xfrm>
                <a:off x="6313" y="3432"/>
                <a:ext cx="71" cy="93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67" name="Oval 367"/>
              <p:cNvSpPr>
                <a:spLocks noChangeArrowheads="1"/>
              </p:cNvSpPr>
              <p:nvPr/>
            </p:nvSpPr>
            <p:spPr bwMode="auto">
              <a:xfrm>
                <a:off x="6185" y="3318"/>
                <a:ext cx="71" cy="93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68" name="Oval 368"/>
              <p:cNvSpPr>
                <a:spLocks noChangeArrowheads="1"/>
              </p:cNvSpPr>
              <p:nvPr/>
            </p:nvSpPr>
            <p:spPr bwMode="auto">
              <a:xfrm>
                <a:off x="6181" y="3540"/>
                <a:ext cx="71" cy="93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69" name="Oval 369"/>
              <p:cNvSpPr>
                <a:spLocks noChangeArrowheads="1"/>
              </p:cNvSpPr>
              <p:nvPr/>
            </p:nvSpPr>
            <p:spPr bwMode="auto">
              <a:xfrm>
                <a:off x="6193" y="3444"/>
                <a:ext cx="71" cy="93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70" name="Oval 370"/>
              <p:cNvSpPr>
                <a:spLocks noChangeArrowheads="1"/>
              </p:cNvSpPr>
              <p:nvPr/>
            </p:nvSpPr>
            <p:spPr bwMode="auto">
              <a:xfrm>
                <a:off x="6265" y="3336"/>
                <a:ext cx="71" cy="93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71" name="Oval 371"/>
              <p:cNvSpPr>
                <a:spLocks noChangeArrowheads="1"/>
              </p:cNvSpPr>
              <p:nvPr/>
            </p:nvSpPr>
            <p:spPr bwMode="auto">
              <a:xfrm>
                <a:off x="6277" y="3540"/>
                <a:ext cx="71" cy="93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0772" name="Text Box 372"/>
            <p:cNvSpPr txBox="1">
              <a:spLocks noChangeArrowheads="1"/>
            </p:cNvSpPr>
            <p:nvPr/>
          </p:nvSpPr>
          <p:spPr bwMode="auto">
            <a:xfrm>
              <a:off x="1465" y="3095"/>
              <a:ext cx="73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1">
                  <a:latin typeface="Verdana" pitchFamily="34" charset="0"/>
                </a:rPr>
                <a:t>Lysosome</a:t>
              </a:r>
            </a:p>
          </p:txBody>
        </p:sp>
      </p:grpSp>
      <p:grpSp>
        <p:nvGrpSpPr>
          <p:cNvPr id="230630" name="Group 373"/>
          <p:cNvGrpSpPr>
            <a:grpSpLocks/>
          </p:cNvGrpSpPr>
          <p:nvPr/>
        </p:nvGrpSpPr>
        <p:grpSpPr bwMode="auto">
          <a:xfrm>
            <a:off x="3895725" y="4926013"/>
            <a:ext cx="1079500" cy="573087"/>
            <a:chOff x="2104" y="3103"/>
            <a:chExt cx="680" cy="361"/>
          </a:xfrm>
        </p:grpSpPr>
        <p:grpSp>
          <p:nvGrpSpPr>
            <p:cNvPr id="230634" name="Group 374"/>
            <p:cNvGrpSpPr>
              <a:grpSpLocks/>
            </p:cNvGrpSpPr>
            <p:nvPr/>
          </p:nvGrpSpPr>
          <p:grpSpPr bwMode="auto">
            <a:xfrm rot="-5397507">
              <a:off x="2279" y="3054"/>
              <a:ext cx="195" cy="294"/>
              <a:chOff x="3317" y="8080"/>
              <a:chExt cx="426" cy="670"/>
            </a:xfrm>
          </p:grpSpPr>
          <p:sp>
            <p:nvSpPr>
              <p:cNvPr id="230775" name="Oval 375"/>
              <p:cNvSpPr>
                <a:spLocks noChangeArrowheads="1"/>
              </p:cNvSpPr>
              <p:nvPr/>
            </p:nvSpPr>
            <p:spPr bwMode="auto">
              <a:xfrm>
                <a:off x="3457" y="8140"/>
                <a:ext cx="143" cy="57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76" name="Oval 376"/>
              <p:cNvSpPr>
                <a:spLocks noChangeArrowheads="1"/>
              </p:cNvSpPr>
              <p:nvPr/>
            </p:nvSpPr>
            <p:spPr bwMode="auto">
              <a:xfrm>
                <a:off x="3600" y="8210"/>
                <a:ext cx="143" cy="43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77" name="Oval 377"/>
              <p:cNvSpPr>
                <a:spLocks noChangeArrowheads="1"/>
              </p:cNvSpPr>
              <p:nvPr/>
            </p:nvSpPr>
            <p:spPr bwMode="auto">
              <a:xfrm>
                <a:off x="3317" y="8080"/>
                <a:ext cx="143" cy="67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0778" name="Text Box 378"/>
            <p:cNvSpPr txBox="1">
              <a:spLocks noChangeArrowheads="1"/>
            </p:cNvSpPr>
            <p:nvPr/>
          </p:nvSpPr>
          <p:spPr bwMode="auto">
            <a:xfrm>
              <a:off x="2104" y="3349"/>
              <a:ext cx="6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1">
                  <a:latin typeface="Verdana" pitchFamily="34" charset="0"/>
                </a:rPr>
                <a:t>Golgi Body</a:t>
              </a:r>
            </a:p>
          </p:txBody>
        </p:sp>
      </p:grpSp>
      <p:grpSp>
        <p:nvGrpSpPr>
          <p:cNvPr id="230638" name="Group 379"/>
          <p:cNvGrpSpPr>
            <a:grpSpLocks/>
          </p:cNvGrpSpPr>
          <p:nvPr/>
        </p:nvGrpSpPr>
        <p:grpSpPr bwMode="auto">
          <a:xfrm>
            <a:off x="5067300" y="4075113"/>
            <a:ext cx="687388" cy="820737"/>
            <a:chOff x="2842" y="2567"/>
            <a:chExt cx="433" cy="517"/>
          </a:xfrm>
        </p:grpSpPr>
        <p:sp>
          <p:nvSpPr>
            <p:cNvPr id="230780" name="Freeform 380"/>
            <p:cNvSpPr>
              <a:spLocks/>
            </p:cNvSpPr>
            <p:nvPr/>
          </p:nvSpPr>
          <p:spPr bwMode="auto">
            <a:xfrm rot="-5397507">
              <a:off x="2851" y="2609"/>
              <a:ext cx="383" cy="300"/>
            </a:xfrm>
            <a:custGeom>
              <a:avLst/>
              <a:gdLst/>
              <a:ahLst/>
              <a:cxnLst>
                <a:cxn ang="0">
                  <a:pos x="587" y="518"/>
                </a:cxn>
                <a:cxn ang="0">
                  <a:pos x="91" y="1319"/>
                </a:cxn>
                <a:cxn ang="0">
                  <a:pos x="17" y="1518"/>
                </a:cxn>
                <a:cxn ang="0">
                  <a:pos x="385" y="1766"/>
                </a:cxn>
                <a:cxn ang="0">
                  <a:pos x="484" y="1819"/>
                </a:cxn>
                <a:cxn ang="0">
                  <a:pos x="815" y="1887"/>
                </a:cxn>
                <a:cxn ang="0">
                  <a:pos x="1407" y="1662"/>
                </a:cxn>
                <a:cxn ang="0">
                  <a:pos x="1068" y="1155"/>
                </a:cxn>
                <a:cxn ang="0">
                  <a:pos x="1398" y="54"/>
                </a:cxn>
                <a:cxn ang="0">
                  <a:pos x="1093" y="67"/>
                </a:cxn>
                <a:cxn ang="0">
                  <a:pos x="961" y="104"/>
                </a:cxn>
                <a:cxn ang="0">
                  <a:pos x="779" y="198"/>
                </a:cxn>
                <a:cxn ang="0">
                  <a:pos x="617" y="487"/>
                </a:cxn>
                <a:cxn ang="0">
                  <a:pos x="587" y="518"/>
                </a:cxn>
              </a:cxnLst>
              <a:rect l="0" t="0" r="r" b="b"/>
              <a:pathLst>
                <a:path w="2048" h="1907">
                  <a:moveTo>
                    <a:pt x="587" y="518"/>
                  </a:moveTo>
                  <a:cubicBezTo>
                    <a:pt x="389" y="780"/>
                    <a:pt x="231" y="1048"/>
                    <a:pt x="91" y="1319"/>
                  </a:cubicBezTo>
                  <a:cubicBezTo>
                    <a:pt x="85" y="1335"/>
                    <a:pt x="0" y="1474"/>
                    <a:pt x="17" y="1518"/>
                  </a:cubicBezTo>
                  <a:cubicBezTo>
                    <a:pt x="58" y="1639"/>
                    <a:pt x="206" y="1674"/>
                    <a:pt x="385" y="1766"/>
                  </a:cubicBezTo>
                  <a:cubicBezTo>
                    <a:pt x="418" y="1783"/>
                    <a:pt x="484" y="1819"/>
                    <a:pt x="484" y="1819"/>
                  </a:cubicBezTo>
                  <a:cubicBezTo>
                    <a:pt x="597" y="1843"/>
                    <a:pt x="702" y="1878"/>
                    <a:pt x="815" y="1887"/>
                  </a:cubicBezTo>
                  <a:cubicBezTo>
                    <a:pt x="1060" y="1907"/>
                    <a:pt x="1294" y="1740"/>
                    <a:pt x="1407" y="1662"/>
                  </a:cubicBezTo>
                  <a:cubicBezTo>
                    <a:pt x="1693" y="1262"/>
                    <a:pt x="1767" y="1385"/>
                    <a:pt x="1068" y="1155"/>
                  </a:cubicBezTo>
                  <a:cubicBezTo>
                    <a:pt x="1126" y="834"/>
                    <a:pt x="2048" y="395"/>
                    <a:pt x="1398" y="54"/>
                  </a:cubicBezTo>
                  <a:cubicBezTo>
                    <a:pt x="1082" y="3"/>
                    <a:pt x="1269" y="0"/>
                    <a:pt x="1093" y="67"/>
                  </a:cubicBezTo>
                  <a:cubicBezTo>
                    <a:pt x="1054" y="84"/>
                    <a:pt x="999" y="87"/>
                    <a:pt x="961" y="104"/>
                  </a:cubicBezTo>
                  <a:cubicBezTo>
                    <a:pt x="895" y="130"/>
                    <a:pt x="779" y="198"/>
                    <a:pt x="779" y="198"/>
                  </a:cubicBezTo>
                  <a:cubicBezTo>
                    <a:pt x="696" y="267"/>
                    <a:pt x="641" y="429"/>
                    <a:pt x="617" y="487"/>
                  </a:cubicBezTo>
                  <a:cubicBezTo>
                    <a:pt x="585" y="540"/>
                    <a:pt x="584" y="506"/>
                    <a:pt x="587" y="518"/>
                  </a:cubicBezTo>
                  <a:close/>
                </a:path>
              </a:pathLst>
            </a:custGeom>
            <a:solidFill>
              <a:srgbClr val="CCFFFF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81" name="Text Box 381"/>
            <p:cNvSpPr txBox="1">
              <a:spLocks noChangeArrowheads="1"/>
            </p:cNvSpPr>
            <p:nvPr/>
          </p:nvSpPr>
          <p:spPr bwMode="auto">
            <a:xfrm>
              <a:off x="2842" y="2969"/>
              <a:ext cx="4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1">
                  <a:latin typeface="Verdana" pitchFamily="34" charset="0"/>
                </a:rPr>
                <a:t>Vacuole</a:t>
              </a:r>
            </a:p>
          </p:txBody>
        </p:sp>
      </p:grpSp>
      <p:grpSp>
        <p:nvGrpSpPr>
          <p:cNvPr id="230642" name="Group 382"/>
          <p:cNvGrpSpPr>
            <a:grpSpLocks/>
          </p:cNvGrpSpPr>
          <p:nvPr/>
        </p:nvGrpSpPr>
        <p:grpSpPr bwMode="auto">
          <a:xfrm>
            <a:off x="3449638" y="5508625"/>
            <a:ext cx="887412" cy="509588"/>
            <a:chOff x="1823" y="3470"/>
            <a:chExt cx="559" cy="321"/>
          </a:xfrm>
        </p:grpSpPr>
        <p:sp>
          <p:nvSpPr>
            <p:cNvPr id="230783" name="Oval 383"/>
            <p:cNvSpPr>
              <a:spLocks noChangeArrowheads="1"/>
            </p:cNvSpPr>
            <p:nvPr/>
          </p:nvSpPr>
          <p:spPr bwMode="auto">
            <a:xfrm rot="16202493" flipH="1">
              <a:off x="1953" y="3506"/>
              <a:ext cx="190" cy="117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84" name="Text Box 384"/>
            <p:cNvSpPr txBox="1">
              <a:spLocks noChangeArrowheads="1"/>
            </p:cNvSpPr>
            <p:nvPr/>
          </p:nvSpPr>
          <p:spPr bwMode="auto">
            <a:xfrm>
              <a:off x="1823" y="3676"/>
              <a:ext cx="5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1">
                  <a:latin typeface="Verdana" pitchFamily="34" charset="0"/>
                </a:rPr>
                <a:t>Ribosome</a:t>
              </a:r>
            </a:p>
          </p:txBody>
        </p:sp>
      </p:grpSp>
      <p:grpSp>
        <p:nvGrpSpPr>
          <p:cNvPr id="230646" name="Group 385"/>
          <p:cNvGrpSpPr>
            <a:grpSpLocks/>
          </p:cNvGrpSpPr>
          <p:nvPr/>
        </p:nvGrpSpPr>
        <p:grpSpPr bwMode="auto">
          <a:xfrm>
            <a:off x="4379913" y="5999163"/>
            <a:ext cx="895350" cy="409575"/>
            <a:chOff x="2409" y="3779"/>
            <a:chExt cx="564" cy="258"/>
          </a:xfrm>
        </p:grpSpPr>
        <p:grpSp>
          <p:nvGrpSpPr>
            <p:cNvPr id="230650" name="Group 386"/>
            <p:cNvGrpSpPr>
              <a:grpSpLocks/>
            </p:cNvGrpSpPr>
            <p:nvPr/>
          </p:nvGrpSpPr>
          <p:grpSpPr bwMode="auto">
            <a:xfrm rot="-64029">
              <a:off x="2409" y="3779"/>
              <a:ext cx="513" cy="106"/>
              <a:chOff x="4185" y="4738"/>
              <a:chExt cx="824" cy="124"/>
            </a:xfrm>
          </p:grpSpPr>
          <p:sp>
            <p:nvSpPr>
              <p:cNvPr id="230787" name="Line 387"/>
              <p:cNvSpPr>
                <a:spLocks noChangeShapeType="1"/>
              </p:cNvSpPr>
              <p:nvPr/>
            </p:nvSpPr>
            <p:spPr bwMode="auto">
              <a:xfrm>
                <a:off x="4185" y="4738"/>
                <a:ext cx="78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88" name="Line 388"/>
              <p:cNvSpPr>
                <a:spLocks noChangeShapeType="1"/>
              </p:cNvSpPr>
              <p:nvPr/>
            </p:nvSpPr>
            <p:spPr bwMode="auto">
              <a:xfrm>
                <a:off x="4197" y="4862"/>
                <a:ext cx="8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89" name="Line 389"/>
              <p:cNvSpPr>
                <a:spLocks noChangeShapeType="1"/>
              </p:cNvSpPr>
              <p:nvPr/>
            </p:nvSpPr>
            <p:spPr bwMode="auto">
              <a:xfrm>
                <a:off x="4222" y="4763"/>
                <a:ext cx="73" cy="7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90" name="Line 390"/>
              <p:cNvSpPr>
                <a:spLocks noChangeShapeType="1"/>
              </p:cNvSpPr>
              <p:nvPr/>
            </p:nvSpPr>
            <p:spPr bwMode="auto">
              <a:xfrm>
                <a:off x="4351" y="4782"/>
                <a:ext cx="73" cy="7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91" name="Line 391"/>
              <p:cNvSpPr>
                <a:spLocks noChangeShapeType="1"/>
              </p:cNvSpPr>
              <p:nvPr/>
            </p:nvSpPr>
            <p:spPr bwMode="auto">
              <a:xfrm>
                <a:off x="4456" y="4763"/>
                <a:ext cx="73" cy="7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92" name="Line 392"/>
              <p:cNvSpPr>
                <a:spLocks noChangeShapeType="1"/>
              </p:cNvSpPr>
              <p:nvPr/>
            </p:nvSpPr>
            <p:spPr bwMode="auto">
              <a:xfrm>
                <a:off x="4584" y="4758"/>
                <a:ext cx="73" cy="7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93" name="Line 393"/>
              <p:cNvSpPr>
                <a:spLocks noChangeShapeType="1"/>
              </p:cNvSpPr>
              <p:nvPr/>
            </p:nvSpPr>
            <p:spPr bwMode="auto">
              <a:xfrm>
                <a:off x="4714" y="4764"/>
                <a:ext cx="73" cy="7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94" name="Line 394"/>
              <p:cNvSpPr>
                <a:spLocks noChangeShapeType="1"/>
              </p:cNvSpPr>
              <p:nvPr/>
            </p:nvSpPr>
            <p:spPr bwMode="auto">
              <a:xfrm>
                <a:off x="4807" y="4770"/>
                <a:ext cx="73" cy="7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95" name="Line 395"/>
              <p:cNvSpPr>
                <a:spLocks noChangeShapeType="1"/>
              </p:cNvSpPr>
              <p:nvPr/>
            </p:nvSpPr>
            <p:spPr bwMode="auto">
              <a:xfrm>
                <a:off x="4923" y="4763"/>
                <a:ext cx="73" cy="7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96" name="Line 396"/>
              <p:cNvSpPr>
                <a:spLocks noChangeShapeType="1"/>
              </p:cNvSpPr>
              <p:nvPr/>
            </p:nvSpPr>
            <p:spPr bwMode="auto">
              <a:xfrm flipH="1">
                <a:off x="4246" y="4788"/>
                <a:ext cx="37" cy="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97" name="Line 397"/>
              <p:cNvSpPr>
                <a:spLocks noChangeShapeType="1"/>
              </p:cNvSpPr>
              <p:nvPr/>
            </p:nvSpPr>
            <p:spPr bwMode="auto">
              <a:xfrm flipH="1">
                <a:off x="4375" y="4781"/>
                <a:ext cx="37" cy="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98" name="Line 398"/>
              <p:cNvSpPr>
                <a:spLocks noChangeShapeType="1"/>
              </p:cNvSpPr>
              <p:nvPr/>
            </p:nvSpPr>
            <p:spPr bwMode="auto">
              <a:xfrm flipH="1">
                <a:off x="4480" y="4776"/>
                <a:ext cx="37" cy="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99" name="Line 399"/>
              <p:cNvSpPr>
                <a:spLocks noChangeShapeType="1"/>
              </p:cNvSpPr>
              <p:nvPr/>
            </p:nvSpPr>
            <p:spPr bwMode="auto">
              <a:xfrm flipH="1">
                <a:off x="4597" y="4819"/>
                <a:ext cx="37" cy="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00" name="Line 400"/>
              <p:cNvSpPr>
                <a:spLocks noChangeShapeType="1"/>
              </p:cNvSpPr>
              <p:nvPr/>
            </p:nvSpPr>
            <p:spPr bwMode="auto">
              <a:xfrm flipH="1">
                <a:off x="4713" y="4764"/>
                <a:ext cx="37" cy="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01" name="Line 401"/>
              <p:cNvSpPr>
                <a:spLocks noChangeShapeType="1"/>
              </p:cNvSpPr>
              <p:nvPr/>
            </p:nvSpPr>
            <p:spPr bwMode="auto">
              <a:xfrm flipH="1">
                <a:off x="4843" y="4782"/>
                <a:ext cx="37" cy="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02" name="Line 402"/>
              <p:cNvSpPr>
                <a:spLocks noChangeShapeType="1"/>
              </p:cNvSpPr>
              <p:nvPr/>
            </p:nvSpPr>
            <p:spPr bwMode="auto">
              <a:xfrm flipH="1">
                <a:off x="4923" y="4775"/>
                <a:ext cx="37" cy="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03" name="Line 403"/>
              <p:cNvSpPr>
                <a:spLocks noChangeShapeType="1"/>
              </p:cNvSpPr>
              <p:nvPr/>
            </p:nvSpPr>
            <p:spPr bwMode="auto">
              <a:xfrm>
                <a:off x="4197" y="4788"/>
                <a:ext cx="17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04" name="Line 404"/>
              <p:cNvSpPr>
                <a:spLocks noChangeShapeType="1"/>
              </p:cNvSpPr>
              <p:nvPr/>
            </p:nvSpPr>
            <p:spPr bwMode="auto">
              <a:xfrm>
                <a:off x="4437" y="4830"/>
                <a:ext cx="17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05" name="Line 405"/>
              <p:cNvSpPr>
                <a:spLocks noChangeShapeType="1"/>
              </p:cNvSpPr>
              <p:nvPr/>
            </p:nvSpPr>
            <p:spPr bwMode="auto">
              <a:xfrm>
                <a:off x="4615" y="4788"/>
                <a:ext cx="17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06" name="Line 406"/>
              <p:cNvSpPr>
                <a:spLocks noChangeShapeType="1"/>
              </p:cNvSpPr>
              <p:nvPr/>
            </p:nvSpPr>
            <p:spPr bwMode="auto">
              <a:xfrm>
                <a:off x="4757" y="4843"/>
                <a:ext cx="17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0807" name="Text Box 407"/>
            <p:cNvSpPr txBox="1">
              <a:spLocks noChangeArrowheads="1"/>
            </p:cNvSpPr>
            <p:nvPr/>
          </p:nvSpPr>
          <p:spPr bwMode="auto">
            <a:xfrm>
              <a:off x="2414" y="3922"/>
              <a:ext cx="5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1">
                  <a:latin typeface="Verdana" pitchFamily="34" charset="0"/>
                </a:rPr>
                <a:t>Cell Wall</a:t>
              </a:r>
            </a:p>
          </p:txBody>
        </p:sp>
      </p:grpSp>
      <p:sp>
        <p:nvSpPr>
          <p:cNvPr id="230808" name="Rectangle 408"/>
          <p:cNvSpPr>
            <a:spLocks noGrp="1" noChangeArrowheads="1"/>
          </p:cNvSpPr>
          <p:nvPr>
            <p:ph type="title"/>
          </p:nvPr>
        </p:nvSpPr>
        <p:spPr>
          <a:xfrm>
            <a:off x="240359" y="304800"/>
            <a:ext cx="7772400" cy="75882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Cell Organelles</a:t>
            </a:r>
          </a:p>
        </p:txBody>
      </p:sp>
      <p:sp>
        <p:nvSpPr>
          <p:cNvPr id="230809" name="Rectangle 409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6153150"/>
            <a:ext cx="1889125" cy="563563"/>
          </a:xfrm>
        </p:spPr>
        <p:txBody>
          <a:bodyPr/>
          <a:lstStyle/>
          <a:p>
            <a:r>
              <a:rPr lang="en-US" b="1"/>
              <a:t>Animal</a:t>
            </a:r>
          </a:p>
        </p:txBody>
      </p:sp>
      <p:sp>
        <p:nvSpPr>
          <p:cNvPr id="230810" name="Rectangle 410"/>
          <p:cNvSpPr>
            <a:spLocks noGrp="1" noChangeArrowheads="1"/>
          </p:cNvSpPr>
          <p:nvPr>
            <p:ph type="body" sz="half" idx="2"/>
          </p:nvPr>
        </p:nvSpPr>
        <p:spPr>
          <a:xfrm>
            <a:off x="6126163" y="6130925"/>
            <a:ext cx="1730375" cy="609600"/>
          </a:xfrm>
        </p:spPr>
        <p:txBody>
          <a:bodyPr/>
          <a:lstStyle/>
          <a:p>
            <a:r>
              <a:rPr lang="en-US" b="1"/>
              <a:t>Plant</a:t>
            </a:r>
          </a:p>
        </p:txBody>
      </p:sp>
    </p:spTree>
    <p:extLst>
      <p:ext uri="{BB962C8B-B14F-4D97-AF65-F5344CB8AC3E}">
        <p14:creationId xmlns:p14="http://schemas.microsoft.com/office/powerpoint/2010/main" val="193393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0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0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0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0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0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0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0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0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0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0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Endosymbiotic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that eukaryotes descended from two prokaryotic cells that joined together.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File:Endosymbiosi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66988"/>
            <a:ext cx="71628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18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Endosymbiotic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The evidence that supports the theory:</a:t>
            </a:r>
          </a:p>
          <a:p>
            <a:pPr lvl="1"/>
            <a:r>
              <a:rPr lang="en-US" dirty="0"/>
              <a:t>Prokaryotes are similar to Mitochondria/Chloroplast</a:t>
            </a:r>
          </a:p>
          <a:p>
            <a:pPr marL="548640" lvl="2" indent="0">
              <a:buNone/>
            </a:pPr>
            <a:r>
              <a:rPr lang="en-US" dirty="0"/>
              <a:t>- Both contain their own DNA</a:t>
            </a:r>
          </a:p>
          <a:p>
            <a:pPr marL="548640" lvl="2" indent="0">
              <a:buNone/>
            </a:pPr>
            <a:r>
              <a:rPr lang="en-US" dirty="0"/>
              <a:t>- Mitochondria/Chloroplasts replicate independently of the cell</a:t>
            </a:r>
          </a:p>
          <a:p>
            <a:pPr marL="548640" lvl="2" indent="0">
              <a:buNone/>
            </a:pPr>
            <a:r>
              <a:rPr lang="en-US" dirty="0"/>
              <a:t>- Roughly the same size as prokaryotic DNA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8060" r="3896" b="8716"/>
          <a:stretch/>
        </p:blipFill>
        <p:spPr bwMode="auto">
          <a:xfrm>
            <a:off x="658091" y="3581400"/>
            <a:ext cx="7827818" cy="307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52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Viruses might seem similar to cells, but they aren’t.</a:t>
            </a:r>
          </a:p>
          <a:p>
            <a:r>
              <a:rPr lang="en-US" dirty="0"/>
              <a:t>Characteristics of a virus</a:t>
            </a:r>
          </a:p>
          <a:p>
            <a:pPr lvl="1"/>
            <a:r>
              <a:rPr lang="en-US" dirty="0"/>
              <a:t>Non-living</a:t>
            </a:r>
          </a:p>
          <a:p>
            <a:pPr lvl="1"/>
            <a:r>
              <a:rPr lang="en-US" dirty="0"/>
              <a:t>Pathogenic </a:t>
            </a:r>
          </a:p>
          <a:p>
            <a:pPr lvl="1"/>
            <a:r>
              <a:rPr lang="en-US" dirty="0"/>
              <a:t>Requires host for replication</a:t>
            </a:r>
          </a:p>
          <a:p>
            <a:pPr lvl="1"/>
            <a:endParaRPr lang="en-US" dirty="0"/>
          </a:p>
          <a:p>
            <a:r>
              <a:rPr lang="en-US" dirty="0"/>
              <a:t>Parts of a virus</a:t>
            </a:r>
          </a:p>
          <a:p>
            <a:pPr lvl="1"/>
            <a:r>
              <a:rPr lang="en-US" dirty="0"/>
              <a:t>Capsid</a:t>
            </a:r>
          </a:p>
          <a:p>
            <a:pPr lvl="1"/>
            <a:r>
              <a:rPr lang="en-US" dirty="0"/>
              <a:t>Genetic Material</a:t>
            </a:r>
          </a:p>
          <a:p>
            <a:pPr lvl="1"/>
            <a:r>
              <a:rPr lang="en-US" dirty="0"/>
              <a:t>Antigens (surface proteins) </a:t>
            </a:r>
          </a:p>
        </p:txBody>
      </p:sp>
      <p:pic>
        <p:nvPicPr>
          <p:cNvPr id="6146" name="Picture 2" descr="https://my.hrw.com/content/hmof/science/high_school_sci/tx/gr9-12/hmd_bio_9780544073890_/dlo/onlinemediagallery/course/asset/Teaching_Visuals/viral-stuctu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648200" cy="42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49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get sick from both, but…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Both Viruses and Bacteria can be </a:t>
            </a:r>
            <a:r>
              <a:rPr lang="en-US" u="sng" dirty="0"/>
              <a:t>pathogenic</a:t>
            </a:r>
            <a:r>
              <a:rPr lang="en-US" dirty="0"/>
              <a:t> (cause disease)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Bacterial infections can be treated with </a:t>
            </a:r>
            <a:r>
              <a:rPr lang="en-US" b="1" dirty="0"/>
              <a:t>antibiotics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Anti = against</a:t>
            </a:r>
          </a:p>
          <a:p>
            <a:pPr lvl="1"/>
            <a:r>
              <a:rPr lang="en-US" dirty="0"/>
              <a:t>Bio = life</a:t>
            </a:r>
          </a:p>
          <a:p>
            <a:pPr lvl="1"/>
            <a:endParaRPr lang="en-US" dirty="0"/>
          </a:p>
          <a:p>
            <a:r>
              <a:rPr lang="en-US" dirty="0"/>
              <a:t>Viral infections </a:t>
            </a:r>
            <a:r>
              <a:rPr lang="en-US" u="sng" dirty="0"/>
              <a:t>cannot</a:t>
            </a:r>
            <a:r>
              <a:rPr lang="en-US" dirty="0"/>
              <a:t> be treated. All medicines can do is treat the symptoms.</a:t>
            </a:r>
          </a:p>
          <a:p>
            <a:pPr lvl="1"/>
            <a:r>
              <a:rPr lang="en-US" dirty="0"/>
              <a:t>Viral infections can only be PREVENTED by a vaccine. </a:t>
            </a:r>
          </a:p>
          <a:p>
            <a:pPr lvl="1"/>
            <a:r>
              <a:rPr lang="en-US" dirty="0"/>
              <a:t>This occurs by blocking the entry into the host cell. </a:t>
            </a:r>
          </a:p>
          <a:p>
            <a:pPr lvl="2"/>
            <a:r>
              <a:rPr lang="en-US" dirty="0"/>
              <a:t>Most efficient mechanism to prevent viral infection</a:t>
            </a:r>
          </a:p>
        </p:txBody>
      </p:sp>
    </p:spTree>
    <p:extLst>
      <p:ext uri="{BB962C8B-B14F-4D97-AF65-F5344CB8AC3E}">
        <p14:creationId xmlns:p14="http://schemas.microsoft.com/office/powerpoint/2010/main" val="3083699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Viruses need a </a:t>
            </a:r>
            <a:r>
              <a:rPr lang="en-US" b="1" dirty="0"/>
              <a:t>host cell </a:t>
            </a:r>
            <a:r>
              <a:rPr lang="en-US" dirty="0"/>
              <a:t>to reproduce.</a:t>
            </a:r>
          </a:p>
          <a:p>
            <a:r>
              <a:rPr lang="en-US" dirty="0"/>
              <a:t>Reproduction can be one of 2 cycles:</a:t>
            </a:r>
          </a:p>
          <a:p>
            <a:endParaRPr lang="en-US" dirty="0"/>
          </a:p>
          <a:p>
            <a:pPr lvl="1"/>
            <a:r>
              <a:rPr lang="en-US" u="sng" dirty="0"/>
              <a:t>Lytic cycle </a:t>
            </a:r>
            <a:r>
              <a:rPr lang="en-US" dirty="0"/>
              <a:t>– results in the replication of viral particles and the rapid destruction of the host cells</a:t>
            </a:r>
          </a:p>
          <a:p>
            <a:pPr lvl="2"/>
            <a:r>
              <a:rPr lang="en-US" dirty="0"/>
              <a:t>Quick symptoms</a:t>
            </a:r>
          </a:p>
          <a:p>
            <a:pPr lvl="2"/>
            <a:r>
              <a:rPr lang="en-US" i="1" dirty="0"/>
              <a:t>Ex: Influenza (Flu), Ebola</a:t>
            </a:r>
          </a:p>
          <a:p>
            <a:endParaRPr lang="en-US" dirty="0"/>
          </a:p>
          <a:p>
            <a:pPr lvl="1"/>
            <a:r>
              <a:rPr lang="en-US" u="sng" dirty="0"/>
              <a:t>Lysogenic cycles </a:t>
            </a:r>
            <a:r>
              <a:rPr lang="en-US" dirty="0"/>
              <a:t>– results in integration of viral DNA into the host DNA, eventually leading to cell death. </a:t>
            </a:r>
          </a:p>
          <a:p>
            <a:pPr lvl="2"/>
            <a:r>
              <a:rPr lang="en-US" dirty="0"/>
              <a:t>Symptoms appear years after infection</a:t>
            </a:r>
          </a:p>
          <a:p>
            <a:pPr lvl="2"/>
            <a:r>
              <a:rPr lang="en-US" i="1" dirty="0"/>
              <a:t>Ex: Shingles, HIV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Categories of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 numCol="2"/>
          <a:lstStyle/>
          <a:p>
            <a:pPr marL="0" indent="0">
              <a:buNone/>
            </a:pPr>
            <a:r>
              <a:rPr lang="en-US" sz="2800" b="1" dirty="0"/>
              <a:t>Prokaryotic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Simplest cellular organism.</a:t>
            </a:r>
          </a:p>
          <a:p>
            <a:pPr lvl="1"/>
            <a:r>
              <a:rPr lang="en-US" dirty="0"/>
              <a:t>Single cell. </a:t>
            </a:r>
          </a:p>
          <a:p>
            <a:pPr lvl="1"/>
            <a:r>
              <a:rPr lang="en-US" b="1" dirty="0"/>
              <a:t>No Nucleus</a:t>
            </a:r>
          </a:p>
          <a:p>
            <a:pPr lvl="1"/>
            <a:r>
              <a:rPr lang="en-US" dirty="0"/>
              <a:t>No membrane-bound organelles</a:t>
            </a:r>
          </a:p>
          <a:p>
            <a:pPr lvl="1"/>
            <a:endParaRPr lang="en-US" dirty="0"/>
          </a:p>
          <a:p>
            <a:r>
              <a:rPr lang="en-US" dirty="0"/>
              <a:t>Example: Bacteria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Eukaryotic</a:t>
            </a:r>
            <a:endParaRPr lang="en-US" sz="3200" b="1" dirty="0"/>
          </a:p>
          <a:p>
            <a:pPr marL="0" indent="0">
              <a:buNone/>
            </a:pPr>
            <a:endParaRPr lang="en-US" sz="1800" b="1" dirty="0"/>
          </a:p>
          <a:p>
            <a:r>
              <a:rPr lang="en-US" dirty="0"/>
              <a:t>Complex cells.</a:t>
            </a:r>
          </a:p>
          <a:p>
            <a:pPr lvl="1"/>
            <a:r>
              <a:rPr lang="en-US" dirty="0"/>
              <a:t>Can be single or multicellular</a:t>
            </a:r>
          </a:p>
          <a:p>
            <a:pPr lvl="1"/>
            <a:r>
              <a:rPr lang="en-US" b="1" dirty="0"/>
              <a:t>Contain a nucleus</a:t>
            </a:r>
          </a:p>
          <a:p>
            <a:pPr lvl="1"/>
            <a:r>
              <a:rPr lang="en-US" dirty="0"/>
              <a:t>Membrane-bound organelles with special functions</a:t>
            </a:r>
          </a:p>
          <a:p>
            <a:pPr lvl="1"/>
            <a:endParaRPr lang="en-US" sz="1600" dirty="0"/>
          </a:p>
          <a:p>
            <a:pPr lvl="1"/>
            <a:r>
              <a:rPr lang="en-US" sz="2400" dirty="0"/>
              <a:t>Example: Plants, Animals, Fungus, Protista</a:t>
            </a:r>
          </a:p>
        </p:txBody>
      </p:sp>
    </p:spTree>
    <p:extLst>
      <p:ext uri="{BB962C8B-B14F-4D97-AF65-F5344CB8AC3E}">
        <p14:creationId xmlns:p14="http://schemas.microsoft.com/office/powerpoint/2010/main" val="73737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among cells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cells regardless of type contain the following:</a:t>
            </a:r>
          </a:p>
          <a:p>
            <a:pPr lvl="1"/>
            <a:r>
              <a:rPr lang="en-US" b="1" u="sng" dirty="0"/>
              <a:t>Genetic material</a:t>
            </a:r>
          </a:p>
          <a:p>
            <a:pPr lvl="2"/>
            <a:r>
              <a:rPr lang="en-US" dirty="0"/>
              <a:t>DNA and RNA</a:t>
            </a:r>
          </a:p>
          <a:p>
            <a:pPr lvl="2"/>
            <a:r>
              <a:rPr lang="en-US" dirty="0"/>
              <a:t>Genetic Code is universal among organisms Ex: Blueprints</a:t>
            </a:r>
          </a:p>
          <a:p>
            <a:pPr lvl="1"/>
            <a:r>
              <a:rPr lang="en-US" b="1" u="sng" dirty="0"/>
              <a:t>Ribosomes</a:t>
            </a:r>
          </a:p>
          <a:p>
            <a:pPr lvl="2"/>
            <a:r>
              <a:rPr lang="en-US" dirty="0"/>
              <a:t>Site of protein production. Ex: factories</a:t>
            </a:r>
          </a:p>
          <a:p>
            <a:pPr lvl="1"/>
            <a:r>
              <a:rPr lang="en-US" b="1" u="sng" dirty="0"/>
              <a:t>Cell Membrane</a:t>
            </a:r>
          </a:p>
          <a:p>
            <a:pPr lvl="2"/>
            <a:r>
              <a:rPr lang="en-US" dirty="0"/>
              <a:t>Phospholipid bilayer. Controls what enters and leaves. Ex: City Limits</a:t>
            </a:r>
          </a:p>
          <a:p>
            <a:pPr lvl="1"/>
            <a:r>
              <a:rPr lang="en-US" b="1" u="sng" dirty="0"/>
              <a:t>Cytoplasm</a:t>
            </a:r>
          </a:p>
          <a:p>
            <a:pPr lvl="2"/>
            <a:r>
              <a:rPr lang="en-US" dirty="0"/>
              <a:t>Jelly like fluid that fills the cell and suspends organelles. Ex: Whole ecosystem</a:t>
            </a:r>
          </a:p>
          <a:p>
            <a:pPr lvl="2"/>
            <a:endParaRPr lang="en-US" dirty="0"/>
          </a:p>
          <a:p>
            <a:r>
              <a:rPr lang="en-US" sz="2800" dirty="0"/>
              <a:t>General Rule</a:t>
            </a:r>
          </a:p>
          <a:p>
            <a:pPr lvl="1"/>
            <a:r>
              <a:rPr lang="en-US" sz="2800" dirty="0"/>
              <a:t>The structure of an organelle determines its function</a:t>
            </a:r>
          </a:p>
        </p:txBody>
      </p:sp>
    </p:spTree>
    <p:extLst>
      <p:ext uri="{BB962C8B-B14F-4D97-AF65-F5344CB8AC3E}">
        <p14:creationId xmlns:p14="http://schemas.microsoft.com/office/powerpoint/2010/main" val="363284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Prokaryotic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dirty="0"/>
              <a:t>Circular simple DNA</a:t>
            </a:r>
          </a:p>
          <a:p>
            <a:r>
              <a:rPr lang="en-US" dirty="0"/>
              <a:t>Flagella</a:t>
            </a:r>
          </a:p>
          <a:p>
            <a:pPr lvl="1"/>
            <a:r>
              <a:rPr lang="en-US" dirty="0"/>
              <a:t>Tail-like structures that help bacteria move</a:t>
            </a:r>
          </a:p>
          <a:p>
            <a:r>
              <a:rPr lang="en-US" dirty="0"/>
              <a:t>Pili</a:t>
            </a:r>
          </a:p>
          <a:p>
            <a:pPr lvl="1"/>
            <a:r>
              <a:rPr lang="en-US" dirty="0"/>
              <a:t>Hair-like structure that help bacteria move</a:t>
            </a:r>
          </a:p>
          <a:p>
            <a:r>
              <a:rPr lang="en-US" dirty="0"/>
              <a:t>Capsules</a:t>
            </a:r>
          </a:p>
          <a:p>
            <a:pPr lvl="1"/>
            <a:r>
              <a:rPr lang="en-US" dirty="0"/>
              <a:t>Sticky outer protective covering that allows bacteria to adhere to surfaces</a:t>
            </a:r>
          </a:p>
        </p:txBody>
      </p:sp>
      <p:pic>
        <p:nvPicPr>
          <p:cNvPr id="1026" name="Picture 2" descr="File:Prokaryote cell (temp PNG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48577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4964668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Note: not all bacteria will have all of these structures.</a:t>
            </a:r>
          </a:p>
        </p:txBody>
      </p:sp>
    </p:spTree>
    <p:extLst>
      <p:ext uri="{BB962C8B-B14F-4D97-AF65-F5344CB8AC3E}">
        <p14:creationId xmlns:p14="http://schemas.microsoft.com/office/powerpoint/2010/main" val="427369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 Cell - Eukaryotic</a:t>
            </a:r>
          </a:p>
        </p:txBody>
      </p:sp>
      <p:pic>
        <p:nvPicPr>
          <p:cNvPr id="2050" name="Picture 2" descr="File:Eukaryotic Cell (anima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620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Cell - Eukaryotic</a:t>
            </a:r>
          </a:p>
        </p:txBody>
      </p:sp>
      <p:pic>
        <p:nvPicPr>
          <p:cNvPr id="4" name="Picture 2" descr="https://s-media-cache-ak0.pinimg.com/originals/84/c5/8b/84c58b00dec7dd6b8f0b95d2163746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19" y="1486930"/>
            <a:ext cx="5782962" cy="53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719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Eukaryotic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5257800"/>
          </a:xfrm>
        </p:spPr>
        <p:txBody>
          <a:bodyPr>
            <a:normAutofit/>
          </a:bodyPr>
          <a:lstStyle/>
          <a:p>
            <a:r>
              <a:rPr lang="en-US" dirty="0"/>
              <a:t>Nucleus </a:t>
            </a:r>
          </a:p>
          <a:p>
            <a:pPr lvl="1"/>
            <a:r>
              <a:rPr lang="en-US" dirty="0"/>
              <a:t>Contains the DNA and controls the activities of the cell. </a:t>
            </a:r>
          </a:p>
          <a:p>
            <a:pPr lvl="1"/>
            <a:r>
              <a:rPr lang="en-US" dirty="0"/>
              <a:t>Cell city example: City Hall</a:t>
            </a:r>
          </a:p>
          <a:p>
            <a:pPr lvl="1"/>
            <a:endParaRPr lang="en-US" dirty="0"/>
          </a:p>
          <a:p>
            <a:r>
              <a:rPr lang="en-US" dirty="0"/>
              <a:t>Mitochondria</a:t>
            </a:r>
          </a:p>
          <a:p>
            <a:pPr lvl="1"/>
            <a:r>
              <a:rPr lang="en-US" dirty="0"/>
              <a:t>Power house of the cell. Releases energy from organic compounds to make ATP</a:t>
            </a:r>
          </a:p>
          <a:p>
            <a:pPr lvl="1"/>
            <a:r>
              <a:rPr lang="en-US" dirty="0"/>
              <a:t>Cell city: </a:t>
            </a:r>
            <a:r>
              <a:rPr lang="en-US" dirty="0" err="1"/>
              <a:t>Powerplant</a:t>
            </a:r>
            <a:endParaRPr lang="en-US" dirty="0"/>
          </a:p>
        </p:txBody>
      </p:sp>
      <p:pic>
        <p:nvPicPr>
          <p:cNvPr id="4" name="Picture 5" descr="The Cell Nucle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65189"/>
            <a:ext cx="2841172" cy="1808018"/>
          </a:xfrm>
          <a:prstGeom prst="rect">
            <a:avLst/>
          </a:prstGeom>
          <a:noFill/>
        </p:spPr>
      </p:pic>
      <p:pic>
        <p:nvPicPr>
          <p:cNvPr id="5" name="Picture 5" descr="mitochond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114800"/>
            <a:ext cx="2667000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590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Eukaryotic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76800"/>
          </a:xfrm>
        </p:spPr>
        <p:txBody>
          <a:bodyPr/>
          <a:lstStyle/>
          <a:p>
            <a:r>
              <a:rPr lang="en-US" dirty="0"/>
              <a:t>Endoplasmic Reticulum</a:t>
            </a:r>
          </a:p>
          <a:p>
            <a:pPr lvl="1"/>
            <a:r>
              <a:rPr lang="en-US" dirty="0"/>
              <a:t>Rough ER transports proteins that are made by the ribosomes attached to it.</a:t>
            </a:r>
          </a:p>
          <a:p>
            <a:pPr lvl="1"/>
            <a:r>
              <a:rPr lang="en-US" dirty="0"/>
              <a:t>Smooth ER makes lipids and transports them.</a:t>
            </a:r>
          </a:p>
          <a:p>
            <a:pPr lvl="1"/>
            <a:r>
              <a:rPr lang="en-US" dirty="0"/>
              <a:t>Ex: Highway</a:t>
            </a:r>
          </a:p>
          <a:p>
            <a:pPr lvl="1"/>
            <a:endParaRPr lang="en-US" dirty="0"/>
          </a:p>
          <a:p>
            <a:r>
              <a:rPr lang="en-US" dirty="0"/>
              <a:t>Golgi Apparatus</a:t>
            </a:r>
          </a:p>
          <a:p>
            <a:pPr lvl="1"/>
            <a:r>
              <a:rPr lang="en-US" dirty="0"/>
              <a:t>Packaging and distribution center of the cell. </a:t>
            </a:r>
          </a:p>
          <a:p>
            <a:pPr lvl="1"/>
            <a:r>
              <a:rPr lang="en-US" dirty="0"/>
              <a:t>Ex: Post office</a:t>
            </a:r>
          </a:p>
          <a:p>
            <a:endParaRPr lang="en-US" dirty="0"/>
          </a:p>
        </p:txBody>
      </p:sp>
      <p:pic>
        <p:nvPicPr>
          <p:cNvPr id="5" name="Picture 5" descr="ergolgi"/>
          <p:cNvPicPr>
            <a:picLocks noChangeAspect="1" noChangeArrowheads="1"/>
          </p:cNvPicPr>
          <p:nvPr/>
        </p:nvPicPr>
        <p:blipFill rotWithShape="1">
          <a:blip r:embed="rId2" cstate="print"/>
          <a:srcRect l="480" r="1"/>
          <a:stretch/>
        </p:blipFill>
        <p:spPr bwMode="auto">
          <a:xfrm rot="5400000">
            <a:off x="4572385" y="2479976"/>
            <a:ext cx="4969476" cy="3209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38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Eukaryotic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76800"/>
          </a:xfrm>
        </p:spPr>
        <p:txBody>
          <a:bodyPr>
            <a:normAutofit/>
          </a:bodyPr>
          <a:lstStyle/>
          <a:p>
            <a:r>
              <a:rPr lang="en-US" dirty="0"/>
              <a:t>Lysosomes</a:t>
            </a:r>
          </a:p>
          <a:p>
            <a:pPr lvl="1"/>
            <a:r>
              <a:rPr lang="en-US" dirty="0"/>
              <a:t>Specialized vesicles that contain digestive enzymes to break down used components</a:t>
            </a:r>
          </a:p>
          <a:p>
            <a:pPr lvl="1"/>
            <a:r>
              <a:rPr lang="en-US" dirty="0"/>
              <a:t>Recycling and Waste Disposal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Vacuoles</a:t>
            </a:r>
          </a:p>
          <a:p>
            <a:pPr lvl="1"/>
            <a:r>
              <a:rPr lang="en-US" dirty="0"/>
              <a:t>General classification of vesicles that store water and nutrients.</a:t>
            </a:r>
          </a:p>
          <a:p>
            <a:pPr lvl="1"/>
            <a:r>
              <a:rPr lang="en-US" dirty="0"/>
              <a:t>Water tower</a:t>
            </a:r>
          </a:p>
          <a:p>
            <a:endParaRPr lang="en-US" dirty="0"/>
          </a:p>
        </p:txBody>
      </p:sp>
      <p:pic>
        <p:nvPicPr>
          <p:cNvPr id="1026" name="Picture 2" descr="Image result for lyso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568143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acu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23145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41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1663</TotalTime>
  <Words>610</Words>
  <Application>Microsoft Office PowerPoint</Application>
  <PresentationFormat>On-screen Show (4:3)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Verdana</vt:lpstr>
      <vt:lpstr>Clarity</vt:lpstr>
      <vt:lpstr>Cells and Life</vt:lpstr>
      <vt:lpstr>2 Categories of Cells</vt:lpstr>
      <vt:lpstr>Common among cells </vt:lpstr>
      <vt:lpstr>Prokaryotic Features</vt:lpstr>
      <vt:lpstr>Animal Cell - Eukaryotic</vt:lpstr>
      <vt:lpstr>Plant Cell - Eukaryotic</vt:lpstr>
      <vt:lpstr>General Eukaryotic Features</vt:lpstr>
      <vt:lpstr>General Eukaryotic Features</vt:lpstr>
      <vt:lpstr>General Eukaryotic Features</vt:lpstr>
      <vt:lpstr>Features Specific to Plant cells</vt:lpstr>
      <vt:lpstr>Cell Organelles</vt:lpstr>
      <vt:lpstr>Endosymbiotic Theory </vt:lpstr>
      <vt:lpstr>Endosymbiotic Theory </vt:lpstr>
      <vt:lpstr>Viruses </vt:lpstr>
      <vt:lpstr>You can get sick from both, but…</vt:lpstr>
      <vt:lpstr>Viral replication</vt:lpstr>
    </vt:vector>
  </TitlesOfParts>
  <Company>RISD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and Life How are cells a reflection of life?</dc:title>
  <dc:creator>RISD</dc:creator>
  <cp:lastModifiedBy>Wagoner, Emily</cp:lastModifiedBy>
  <cp:revision>31</cp:revision>
  <dcterms:created xsi:type="dcterms:W3CDTF">2015-07-29T21:08:18Z</dcterms:created>
  <dcterms:modified xsi:type="dcterms:W3CDTF">2016-11-18T16:31:36Z</dcterms:modified>
</cp:coreProperties>
</file>